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00" r:id="rId2"/>
    <p:sldId id="396" r:id="rId3"/>
    <p:sldId id="377" r:id="rId4"/>
    <p:sldId id="322" r:id="rId5"/>
    <p:sldId id="345" r:id="rId6"/>
    <p:sldId id="342" r:id="rId7"/>
    <p:sldId id="376" r:id="rId8"/>
    <p:sldId id="344" r:id="rId9"/>
    <p:sldId id="392" r:id="rId10"/>
    <p:sldId id="298" r:id="rId11"/>
    <p:sldId id="397" r:id="rId12"/>
    <p:sldId id="363" r:id="rId13"/>
    <p:sldId id="398" r:id="rId14"/>
    <p:sldId id="390" r:id="rId15"/>
    <p:sldId id="382" r:id="rId16"/>
    <p:sldId id="381" r:id="rId17"/>
    <p:sldId id="399" r:id="rId18"/>
    <p:sldId id="378" r:id="rId19"/>
    <p:sldId id="380" r:id="rId20"/>
    <p:sldId id="395" r:id="rId21"/>
    <p:sldId id="350" r:id="rId22"/>
    <p:sldId id="385" r:id="rId23"/>
    <p:sldId id="347" r:id="rId24"/>
    <p:sldId id="400" r:id="rId25"/>
    <p:sldId id="384" r:id="rId26"/>
    <p:sldId id="383" r:id="rId27"/>
    <p:sldId id="366" r:id="rId28"/>
    <p:sldId id="374" r:id="rId29"/>
    <p:sldId id="371" r:id="rId30"/>
    <p:sldId id="391" r:id="rId31"/>
    <p:sldId id="365" r:id="rId32"/>
    <p:sldId id="401" r:id="rId33"/>
    <p:sldId id="341" r:id="rId34"/>
    <p:sldId id="359" r:id="rId35"/>
    <p:sldId id="360" r:id="rId36"/>
    <p:sldId id="261" r:id="rId37"/>
    <p:sldId id="402" r:id="rId38"/>
    <p:sldId id="351" r:id="rId39"/>
    <p:sldId id="326" r:id="rId40"/>
    <p:sldId id="268" r:id="rId41"/>
    <p:sldId id="354" r:id="rId42"/>
    <p:sldId id="404" r:id="rId43"/>
    <p:sldId id="355" r:id="rId44"/>
    <p:sldId id="394" r:id="rId45"/>
    <p:sldId id="352" r:id="rId46"/>
    <p:sldId id="361" r:id="rId47"/>
    <p:sldId id="362" r:id="rId48"/>
    <p:sldId id="356" r:id="rId49"/>
    <p:sldId id="358" r:id="rId50"/>
    <p:sldId id="367" r:id="rId51"/>
    <p:sldId id="388" r:id="rId52"/>
    <p:sldId id="403" r:id="rId53"/>
    <p:sldId id="368" r:id="rId54"/>
    <p:sldId id="405" r:id="rId55"/>
    <p:sldId id="370" r:id="rId56"/>
    <p:sldId id="330" r:id="rId57"/>
    <p:sldId id="338" r:id="rId58"/>
    <p:sldId id="379" r:id="rId59"/>
    <p:sldId id="386" r:id="rId60"/>
    <p:sldId id="387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8" autoAdjust="0"/>
    <p:restoredTop sz="94809"/>
  </p:normalViewPr>
  <p:slideViewPr>
    <p:cSldViewPr snapToGrid="0" snapToObjects="1">
      <p:cViewPr>
        <p:scale>
          <a:sx n="83" d="100"/>
          <a:sy n="83" d="100"/>
        </p:scale>
        <p:origin x="1576" y="712"/>
      </p:cViewPr>
      <p:guideLst>
        <p:guide orient="horz" pos="216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4E974-0D70-0A43-958E-9B93EB318D2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2A9B3-C29A-CD43-9D8B-5864C532B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44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3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9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5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1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6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19DB-2CC3-6B4D-B577-691BED7DEA0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peter@contentmine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oi_(identifier)" TargetMode="External"/><Relationship Id="rId4" Type="http://schemas.openxmlformats.org/officeDocument/2006/relationships/hyperlink" Target="https://doi.org/10.1107%2FS010876739101067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antic_triple" TargetMode="External"/><Relationship Id="rId7" Type="http://schemas.openxmlformats.org/officeDocument/2006/relationships/hyperlink" Target="https://en.wikipedia.org/wiki/Global_Research_Identifier_Database" TargetMode="External"/><Relationship Id="rId2" Type="http://schemas.openxmlformats.org/officeDocument/2006/relationships/hyperlink" Target="https://en.wikipedia.org/wiki/DBpedi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ikimedia_Foundation" TargetMode="External"/><Relationship Id="rId5" Type="http://schemas.openxmlformats.org/officeDocument/2006/relationships/hyperlink" Target="https://en.wikipedia.org/wiki/Wikidata" TargetMode="External"/><Relationship Id="rId4" Type="http://schemas.openxmlformats.org/officeDocument/2006/relationships/hyperlink" Target="https://en.wikipedia.org/wiki/GeoNam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ked_dat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ypothes.i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s://ethos.bl.uk/Home.do" TargetMode="External"/><Relationship Id="rId7" Type="http://schemas.openxmlformats.org/officeDocument/2006/relationships/hyperlink" Target="https://www.redalyc.org/" TargetMode="External"/><Relationship Id="rId12" Type="http://schemas.openxmlformats.org/officeDocument/2006/relationships/hyperlink" Target="https://medrxiv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hyperlink" Target="https://doaj.org/" TargetMode="External"/><Relationship Id="rId5" Type="http://schemas.openxmlformats.org/officeDocument/2006/relationships/image" Target="../media/image61.png"/><Relationship Id="rId10" Type="http://schemas.openxmlformats.org/officeDocument/2006/relationships/image" Target="../media/image65.tiff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STOcumLxab3-g_--YEzrJq5BW0EtEbdK?usp=sharing" TargetMode="External"/><Relationship Id="rId3" Type="http://schemas.openxmlformats.org/officeDocument/2006/relationships/hyperlink" Target="https://bl.iro.bl.uk/work/bb0b3ec4-4667-436a-8e6a-d2e8e5383726" TargetMode="External"/><Relationship Id="rId7" Type="http://schemas.openxmlformats.org/officeDocument/2006/relationships/hyperlink" Target="https://hackmd.io/@anjackson/r1aiPwNYL" TargetMode="External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md.io/@anjackson/SJZcYKJt8" TargetMode="External"/><Relationship Id="rId5" Type="http://schemas.openxmlformats.org/officeDocument/2006/relationships/hyperlink" Target="https://github.com/ukwa/" TargetMode="External"/><Relationship Id="rId4" Type="http://schemas.openxmlformats.org/officeDocument/2006/relationships/hyperlink" Target="https://ethos.bl.uk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" TargetMode="External"/><Relationship Id="rId2" Type="http://schemas.openxmlformats.org/officeDocument/2006/relationships/hyperlink" Target="mailto:pm286@cam.ac.uk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agnostic_and_Statistical_Manual_of_Mental_Disorder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31279" y="3234785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OMDI2021 , </a:t>
            </a:r>
            <a:r>
              <a:rPr lang="en-US" sz="2000" i="1" dirty="0"/>
              <a:t>2021-10-05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8" y="538609"/>
            <a:ext cx="811463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Scientific Ontologies in the Digital Age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3571" y="1291841"/>
            <a:ext cx="2717924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Peter Murray-Rust</a:t>
            </a:r>
          </a:p>
          <a:p>
            <a:r>
              <a:rPr lang="en-US" sz="1400" i="1" dirty="0"/>
              <a:t>       University of Cambridge</a:t>
            </a:r>
          </a:p>
          <a:p>
            <a:endParaRPr lang="en-US" sz="1400" i="1" dirty="0"/>
          </a:p>
          <a:p>
            <a:r>
              <a:rPr lang="en-US" sz="1400" i="1" dirty="0"/>
              <a:t>               collaborators</a:t>
            </a:r>
          </a:p>
          <a:p>
            <a:pPr algn="ctr"/>
            <a:endParaRPr lang="en-US" sz="1400" i="1" dirty="0"/>
          </a:p>
          <a:p>
            <a:pPr algn="ctr"/>
            <a:r>
              <a:rPr lang="en-US" sz="1400" i="1" dirty="0"/>
              <a:t>Matthew Dunstan (Cambridge) ,  </a:t>
            </a:r>
          </a:p>
          <a:p>
            <a:pPr algn="ctr"/>
            <a:r>
              <a:rPr lang="en-US" sz="1400" i="1" dirty="0" err="1"/>
              <a:t>Shweata</a:t>
            </a:r>
            <a:r>
              <a:rPr lang="en-US" sz="1400" i="1" dirty="0"/>
              <a:t> N Hegde (NIPGR)</a:t>
            </a:r>
            <a:br>
              <a:rPr lang="en-US" sz="1400" i="1" dirty="0"/>
            </a:br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9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8472" y="6148044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5480734"/>
            <a:ext cx="247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  <a:p>
            <a:r>
              <a:rPr lang="en-US" dirty="0">
                <a:hlinkClick r:id="rId9"/>
              </a:rPr>
              <a:t>peter@contentmine.org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91586-92A8-0943-AC42-C39B9FADD5C4}"/>
              </a:ext>
            </a:extLst>
          </p:cNvPr>
          <p:cNvSpPr txBox="1"/>
          <p:nvPr/>
        </p:nvSpPr>
        <p:spPr>
          <a:xfrm>
            <a:off x="570158" y="4188482"/>
            <a:ext cx="835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will show a range of ontologies, demos, software, and suggestions for discussion.  </a:t>
            </a:r>
          </a:p>
        </p:txBody>
      </p:sp>
    </p:spTree>
    <p:extLst>
      <p:ext uri="{BB962C8B-B14F-4D97-AF65-F5344CB8AC3E}">
        <p14:creationId xmlns:p14="http://schemas.microsoft.com/office/powerpoint/2010/main" val="4276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392095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75857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7CA7-2175-D342-902A-962DAE7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4686"/>
          </a:xfrm>
        </p:spPr>
        <p:txBody>
          <a:bodyPr>
            <a:normAutofit fontScale="90000"/>
          </a:bodyPr>
          <a:lstStyle/>
          <a:p>
            <a:r>
              <a:rPr lang="en-US" dirty="0"/>
              <a:t>Materials discourse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D675-4714-1148-A085-D09865B6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The syntheses of </a:t>
            </a:r>
            <a:r>
              <a:rPr lang="en-US" dirty="0" err="1"/>
              <a:t>NiO</a:t>
            </a:r>
            <a:r>
              <a:rPr lang="en-US" dirty="0"/>
              <a:t> and </a:t>
            </a:r>
            <a:r>
              <a:rPr lang="en-US" dirty="0" err="1"/>
              <a:t>LiNi</a:t>
            </a:r>
            <a:r>
              <a:rPr lang="en-US" dirty="0"/>
              <a:t> 0.4Mn 0.4Co 0.18Ti 0.02O 2 (NMC) were performed according to previously developed protocols 56. In short, </a:t>
            </a:r>
            <a:r>
              <a:rPr lang="en-US" dirty="0" err="1"/>
              <a:t>NiO</a:t>
            </a:r>
            <a:r>
              <a:rPr lang="en-US" dirty="0"/>
              <a:t> was synthesized using a solvothermal method aided with an alcohol pseudo-supercritical drying technique. NMC was synthesized using a co-precipitation method followed by high-temperature annealing with </a:t>
            </a:r>
            <a:r>
              <a:rPr lang="en-US" dirty="0" err="1"/>
              <a:t>LiOH</a:t>
            </a:r>
            <a:r>
              <a:rPr lang="en-US" dirty="0"/>
              <a:t>. 2032 Coin cells were fabricated using composites of </a:t>
            </a:r>
            <a:r>
              <a:rPr lang="en-US" dirty="0" err="1"/>
              <a:t>NiO</a:t>
            </a:r>
            <a:r>
              <a:rPr lang="en-US" dirty="0"/>
              <a:t> or NMC as working electrodes and lithium metal foils as counter electrodes. The </a:t>
            </a:r>
            <a:r>
              <a:rPr lang="en-US" dirty="0" err="1"/>
              <a:t>NiO</a:t>
            </a:r>
            <a:r>
              <a:rPr lang="en-US" dirty="0"/>
              <a:t> working electrodes were composed of 80 wt.% active material, 10 wt.% polyvinylidene fluoride (Kureha Chemical Ind. Co. Ltd) and 10 wt.% acetylene carbon black (Denka, 50% compressed) and loadings were typically 12 mg/cm 2 of active material. To make the electrodes, these solids were mixed into N-methyl-2-pyrrolidinone and the resulting slurry cast onto copper current collectors and dried. NMC working electrodes were prepared similarly and contained 84 wt.% active material, 8 wt.% polyvinylidene fluoride, 4 wt.% acetylene carbon black and 4 wt.% SFG-6 synthetic graphite on carbon-coated aluminum current collectors, with typical active material loadings of 67 mg/cm 2. The coin cells were assembled in a helium-filled glove box using </a:t>
            </a:r>
            <a:r>
              <a:rPr lang="en-US" dirty="0" err="1"/>
              <a:t>Celgard</a:t>
            </a:r>
            <a:r>
              <a:rPr lang="en-US" dirty="0"/>
              <a:t> 2400 separators and 1 M LiPF6 electrolyte in 1:2 w/w ethylene carbonate/dimethyl carbonate (Ferro Corporation). Battery testing was performed on a computer controlled VMP3 </a:t>
            </a:r>
            <a:r>
              <a:rPr lang="en-US" dirty="0" err="1"/>
              <a:t>potentiostat</a:t>
            </a:r>
            <a:r>
              <a:rPr lang="en-US" dirty="0"/>
              <a:t>/</a:t>
            </a:r>
            <a:r>
              <a:rPr lang="en-US" dirty="0" err="1"/>
              <a:t>galvanostat</a:t>
            </a:r>
            <a:r>
              <a:rPr lang="en-US" dirty="0"/>
              <a:t> (</a:t>
            </a:r>
            <a:r>
              <a:rPr lang="en-US" dirty="0" err="1"/>
              <a:t>BioLogic</a:t>
            </a:r>
            <a:r>
              <a:rPr lang="en-US" dirty="0"/>
              <a:t>). </a:t>
            </a:r>
            <a:r>
              <a:rPr lang="en-US" dirty="0" err="1"/>
              <a:t>NiO</a:t>
            </a:r>
            <a:r>
              <a:rPr lang="en-US" dirty="0"/>
              <a:t> and NMC electrodes were cycled at C/2 and C/20 rates, respectively. 1C was defined as fully discharging or charging an electrode in 1 h, corresponding to specific current densities of 718 mA/g and 280 mA/g for </a:t>
            </a:r>
            <a:r>
              <a:rPr lang="en-US" dirty="0" err="1"/>
              <a:t>NiO</a:t>
            </a:r>
            <a:r>
              <a:rPr lang="en-US" dirty="0"/>
              <a:t> and NMC materials, respectively.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610D25-9214-2C47-AA67-321EA41C9937}"/>
              </a:ext>
            </a:extLst>
          </p:cNvPr>
          <p:cNvSpPr txBox="1">
            <a:spLocks/>
          </p:cNvSpPr>
          <p:nvPr/>
        </p:nvSpPr>
        <p:spPr>
          <a:xfrm>
            <a:off x="580223" y="5401222"/>
            <a:ext cx="5699760" cy="72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19CF4-8339-DB42-8DF9-2DAC50B52799}"/>
              </a:ext>
            </a:extLst>
          </p:cNvPr>
          <p:cNvSpPr txBox="1"/>
          <p:nvPr/>
        </p:nvSpPr>
        <p:spPr>
          <a:xfrm>
            <a:off x="519263" y="1169622"/>
            <a:ext cx="556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SCIENTIFIC REPORTS | 4 : 5694 | DOI: 10.1038/srep05694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BBD6-5AA2-D94C-B434-DA506EE3B6C3}"/>
              </a:ext>
            </a:extLst>
          </p:cNvPr>
          <p:cNvSpPr txBox="1"/>
          <p:nvPr/>
        </p:nvSpPr>
        <p:spPr>
          <a:xfrm>
            <a:off x="519263" y="5031890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Cut-n-paste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82453-1BE1-3548-9AFD-56EFB6065784}"/>
              </a:ext>
            </a:extLst>
          </p:cNvPr>
          <p:cNvSpPr txBox="1"/>
          <p:nvPr/>
        </p:nvSpPr>
        <p:spPr>
          <a:xfrm>
            <a:off x="1799528" y="6187411"/>
            <a:ext cx="445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Written ca 2007 by </a:t>
            </a:r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endParaRPr lang="en-US" dirty="0"/>
          </a:p>
          <a:p>
            <a:r>
              <a:rPr lang="en-US" dirty="0"/>
              <a:t>Daniel Lowe wrote OPSIN (name to structure)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A61DA-89C2-9645-B7FE-D8B6C8A00091}"/>
              </a:ext>
            </a:extLst>
          </p:cNvPr>
          <p:cNvSpPr txBox="1"/>
          <p:nvPr/>
        </p:nvSpPr>
        <p:spPr>
          <a:xfrm rot="20215714">
            <a:off x="1794074" y="2869770"/>
            <a:ext cx="58456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Computable Reusable Object Narrative</a:t>
            </a:r>
          </a:p>
        </p:txBody>
      </p:sp>
    </p:spTree>
    <p:extLst>
      <p:ext uri="{BB962C8B-B14F-4D97-AF65-F5344CB8AC3E}">
        <p14:creationId xmlns:p14="http://schemas.microsoft.com/office/powerpoint/2010/main" val="75059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217B76-268B-3745-8897-A5ACDD4A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" y="863928"/>
            <a:ext cx="8738886" cy="5112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9AB3E-162D-AF42-86B5-1F9CAB0D99D4}"/>
              </a:ext>
            </a:extLst>
          </p:cNvPr>
          <p:cNvSpPr txBox="1"/>
          <p:nvPr/>
        </p:nvSpPr>
        <p:spPr>
          <a:xfrm>
            <a:off x="949256" y="277793"/>
            <a:ext cx="7118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ChemicalTagger</a:t>
            </a:r>
            <a:r>
              <a:rPr lang="en-US" sz="2400" dirty="0">
                <a:solidFill>
                  <a:srgbClr val="FF0000"/>
                </a:solidFill>
              </a:rPr>
              <a:t> “out of the box” on Materials discourse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A05A7-A6E7-3D47-AB9C-D02A3C1C428F}"/>
              </a:ext>
            </a:extLst>
          </p:cNvPr>
          <p:cNvSpPr txBox="1"/>
          <p:nvPr/>
        </p:nvSpPr>
        <p:spPr>
          <a:xfrm>
            <a:off x="2708477" y="5870068"/>
            <a:ext cx="500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unmarked fields need ontologies!</a:t>
            </a:r>
          </a:p>
        </p:txBody>
      </p:sp>
    </p:spTree>
    <p:extLst>
      <p:ext uri="{BB962C8B-B14F-4D97-AF65-F5344CB8AC3E}">
        <p14:creationId xmlns:p14="http://schemas.microsoft.com/office/powerpoint/2010/main" val="391847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6FAB-4026-2D45-B815-4668153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Crystallography: CIF where much of this began</a:t>
            </a:r>
          </a:p>
        </p:txBody>
      </p:sp>
    </p:spTree>
    <p:extLst>
      <p:ext uri="{BB962C8B-B14F-4D97-AF65-F5344CB8AC3E}">
        <p14:creationId xmlns:p14="http://schemas.microsoft.com/office/powerpoint/2010/main" val="424021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9DD0C-FA11-E349-ABEC-B6FBD33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" y="523220"/>
            <a:ext cx="9052645" cy="5357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32118-5A5E-F340-8D5D-249069AEC187}"/>
              </a:ext>
            </a:extLst>
          </p:cNvPr>
          <p:cNvSpPr txBox="1"/>
          <p:nvPr/>
        </p:nvSpPr>
        <p:spPr>
          <a:xfrm>
            <a:off x="410241" y="5835974"/>
            <a:ext cx="670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 </a:t>
            </a:r>
            <a:r>
              <a:rPr lang="en-GB" sz="1400" i="1" dirty="0"/>
              <a:t>Hall SR, Allen FH, Brown ID (1991). </a:t>
            </a:r>
            <a:r>
              <a:rPr lang="en-GB" sz="1400" i="1" dirty="0">
                <a:hlinkClick r:id="rId4"/>
              </a:rPr>
              <a:t>"The Crystallographic Information File (CIF):</a:t>
            </a:r>
          </a:p>
          <a:p>
            <a:r>
              <a:rPr lang="en-GB" sz="1400" i="1" dirty="0">
                <a:hlinkClick r:id="rId4"/>
              </a:rPr>
              <a:t> a new standard archive file for crystallography"</a:t>
            </a:r>
            <a:r>
              <a:rPr lang="en-GB" sz="1400" i="1" dirty="0"/>
              <a:t>. Acta </a:t>
            </a:r>
            <a:r>
              <a:rPr lang="en-GB" sz="1400" i="1" dirty="0" err="1"/>
              <a:t>Crystallographica</a:t>
            </a:r>
            <a:r>
              <a:rPr lang="en-GB" sz="1400" i="1" dirty="0"/>
              <a:t> Section A. </a:t>
            </a:r>
            <a:r>
              <a:rPr lang="en-GB" sz="1400" b="1" i="1" dirty="0"/>
              <a:t>47</a:t>
            </a:r>
            <a:r>
              <a:rPr lang="en-GB" sz="1400" i="1" dirty="0"/>
              <a:t> (6): </a:t>
            </a:r>
          </a:p>
          <a:p>
            <a:r>
              <a:rPr lang="en-GB" sz="1400" i="1" dirty="0"/>
              <a:t>655–685. </a:t>
            </a:r>
            <a:r>
              <a:rPr lang="en-GB" sz="1400" i="1" dirty="0">
                <a:hlinkClick r:id="rId5" tooltip="Doi (identifier)"/>
              </a:rPr>
              <a:t>doi</a:t>
            </a:r>
            <a:r>
              <a:rPr lang="en-GB" sz="1400" i="1" dirty="0"/>
              <a:t>:</a:t>
            </a:r>
            <a:r>
              <a:rPr lang="en-GB" sz="1400" i="1" dirty="0">
                <a:hlinkClick r:id="rId4"/>
              </a:rPr>
              <a:t>10.1107/S010876739101067X</a:t>
            </a:r>
            <a:r>
              <a:rPr lang="en-GB" sz="1400" i="1" dirty="0"/>
              <a:t>.</a:t>
            </a:r>
            <a:endParaRPr lang="en-GB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6756-DEE4-AE47-87BF-D9B925D650DA}"/>
              </a:ext>
            </a:extLst>
          </p:cNvPr>
          <p:cNvSpPr txBox="1"/>
          <p:nvPr/>
        </p:nvSpPr>
        <p:spPr>
          <a:xfrm>
            <a:off x="280831" y="0"/>
            <a:ext cx="8631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CIF: crystallographic ontology – a model beyond formats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AB3D-F8B7-8945-A3D7-D7D7012624DE}"/>
              </a:ext>
            </a:extLst>
          </p:cNvPr>
          <p:cNvSpPr txBox="1"/>
          <p:nvPr/>
        </p:nvSpPr>
        <p:spPr>
          <a:xfrm>
            <a:off x="5031988" y="5336417"/>
            <a:ext cx="110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 years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17B28-0C19-E94F-A389-696001C95303}"/>
              </a:ext>
            </a:extLst>
          </p:cNvPr>
          <p:cNvSpPr txBox="1"/>
          <p:nvPr/>
        </p:nvSpPr>
        <p:spPr>
          <a:xfrm>
            <a:off x="4060580" y="2071601"/>
            <a:ext cx="52305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FF0000"/>
                </a:solidFill>
              </a:rPr>
              <a:t>In the late [1970s] the </a:t>
            </a:r>
            <a:r>
              <a:rPr lang="en-GB" sz="1400" b="1" i="1" dirty="0" err="1">
                <a:solidFill>
                  <a:srgbClr val="FF0000"/>
                </a:solidFill>
              </a:rPr>
              <a:t>IUCr</a:t>
            </a:r>
            <a:r>
              <a:rPr lang="en-GB" sz="1400" b="1" i="1" dirty="0">
                <a:solidFill>
                  <a:srgbClr val="FF0000"/>
                </a:solidFill>
              </a:rPr>
              <a:t> Commissions […] promoted the development of the Standard Crystallographic File Structure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1F35C-0DF9-E440-A960-816D6D712764}"/>
              </a:ext>
            </a:extLst>
          </p:cNvPr>
          <p:cNvSpPr txBox="1"/>
          <p:nvPr/>
        </p:nvSpPr>
        <p:spPr>
          <a:xfrm>
            <a:off x="320694" y="2643452"/>
            <a:ext cx="4276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“Framework” (</a:t>
            </a:r>
            <a:r>
              <a:rPr lang="en-US" sz="2400" b="1" dirty="0">
                <a:solidFill>
                  <a:srgbClr val="FF0000"/>
                </a:solidFill>
              </a:rPr>
              <a:t>model</a:t>
            </a:r>
            <a:r>
              <a:rPr lang="en-US" sz="2400" dirty="0">
                <a:solidFill>
                  <a:srgbClr val="FF0000"/>
                </a:solidFill>
              </a:rPr>
              <a:t>) , not “file”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612B41-4FDF-DD48-B1DC-0B6C77F16BE8}"/>
              </a:ext>
            </a:extLst>
          </p:cNvPr>
          <p:cNvCxnSpPr>
            <a:cxnSpLocks/>
          </p:cNvCxnSpPr>
          <p:nvPr/>
        </p:nvCxnSpPr>
        <p:spPr>
          <a:xfrm flipV="1">
            <a:off x="1816608" y="1782147"/>
            <a:ext cx="2243972" cy="984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133C06-9E2A-BA4D-AC3A-72E90E6F4DE3}"/>
              </a:ext>
            </a:extLst>
          </p:cNvPr>
          <p:cNvSpPr txBox="1"/>
          <p:nvPr/>
        </p:nvSpPr>
        <p:spPr>
          <a:xfrm>
            <a:off x="4060580" y="3030069"/>
            <a:ext cx="500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[late 1980s] </a:t>
            </a:r>
            <a:r>
              <a:rPr lang="en-GB" b="1" i="1" dirty="0" err="1">
                <a:solidFill>
                  <a:srgbClr val="FF0000"/>
                </a:solidFill>
              </a:rPr>
              <a:t>IUCr</a:t>
            </a:r>
            <a:r>
              <a:rPr lang="en-GB" b="1" i="1" dirty="0">
                <a:solidFill>
                  <a:srgbClr val="FF0000"/>
                </a:solidFill>
              </a:rPr>
              <a:t> promoted the submission of data</a:t>
            </a:r>
          </a:p>
          <a:p>
            <a:r>
              <a:rPr lang="en-GB" b="1" i="1" dirty="0">
                <a:solidFill>
                  <a:srgbClr val="FF0000"/>
                </a:solidFill>
              </a:rPr>
              <a:t> in machine-readable form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4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229E-F827-7442-909C-6C501F4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5" y="1525019"/>
            <a:ext cx="8848675" cy="266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2F54D-D155-4E42-B6E1-022AFB08867D}"/>
              </a:ext>
            </a:extLst>
          </p:cNvPr>
          <p:cNvSpPr txBox="1"/>
          <p:nvPr/>
        </p:nvSpPr>
        <p:spPr>
          <a:xfrm>
            <a:off x="778284" y="5057764"/>
            <a:ext cx="2094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 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discourse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5752-1E05-AC41-B833-878AF7C38600}"/>
              </a:ext>
            </a:extLst>
          </p:cNvPr>
          <p:cNvSpPr txBox="1"/>
          <p:nvPr/>
        </p:nvSpPr>
        <p:spPr>
          <a:xfrm>
            <a:off x="6422244" y="17091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Unique_id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61707-648F-8C45-951E-5963163A0E30}"/>
              </a:ext>
            </a:extLst>
          </p:cNvPr>
          <p:cNvSpPr txBox="1"/>
          <p:nvPr/>
        </p:nvSpPr>
        <p:spPr>
          <a:xfrm>
            <a:off x="4511111" y="2187805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D935-50B2-134B-969F-7EBD2A94B7F1}"/>
              </a:ext>
            </a:extLst>
          </p:cNvPr>
          <p:cNvSpPr txBox="1"/>
          <p:nvPr/>
        </p:nvSpPr>
        <p:spPr>
          <a:xfrm>
            <a:off x="2416030" y="1979112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0891-311E-D94D-AFE7-6254E75EF64B}"/>
              </a:ext>
            </a:extLst>
          </p:cNvPr>
          <p:cNvSpPr txBox="1"/>
          <p:nvPr/>
        </p:nvSpPr>
        <p:spPr>
          <a:xfrm>
            <a:off x="2622441" y="2374505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limits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BB61B-2872-364B-8303-F8C29842505F}"/>
              </a:ext>
            </a:extLst>
          </p:cNvPr>
          <p:cNvSpPr txBox="1"/>
          <p:nvPr/>
        </p:nvSpPr>
        <p:spPr>
          <a:xfrm>
            <a:off x="4534842" y="2522336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Allowed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EBAF6-1C4E-6C4A-BDF9-8D8B7678E1E0}"/>
              </a:ext>
            </a:extLst>
          </p:cNvPr>
          <p:cNvSpPr txBox="1"/>
          <p:nvPr/>
        </p:nvSpPr>
        <p:spPr>
          <a:xfrm>
            <a:off x="4719662" y="300320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Mandated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6EE7-CC9B-D545-A9F0-59A3C4DE4224}"/>
              </a:ext>
            </a:extLst>
          </p:cNvPr>
          <p:cNvSpPr txBox="1"/>
          <p:nvPr/>
        </p:nvSpPr>
        <p:spPr>
          <a:xfrm>
            <a:off x="2682681" y="139613"/>
            <a:ext cx="382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Typical CIF data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B6B7-EEC4-7145-818A-6A0DB5E81FC6}"/>
              </a:ext>
            </a:extLst>
          </p:cNvPr>
          <p:cNvSpPr txBox="1"/>
          <p:nvPr/>
        </p:nvSpPr>
        <p:spPr>
          <a:xfrm>
            <a:off x="4485936" y="5112717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Data can be mixed with text (</a:t>
            </a:r>
            <a:r>
              <a:rPr lang="en-US" b="1" i="1" dirty="0" err="1">
                <a:solidFill>
                  <a:srgbClr val="C00000"/>
                </a:solidFill>
              </a:rPr>
              <a:t>LaTeX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6330A-D56B-C045-BA4D-B7CF66C60C4F}"/>
              </a:ext>
            </a:extLst>
          </p:cNvPr>
          <p:cNvSpPr txBox="1"/>
          <p:nvPr/>
        </p:nvSpPr>
        <p:spPr>
          <a:xfrm>
            <a:off x="2955268" y="870174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Container of Name-value pairs</a:t>
            </a:r>
          </a:p>
        </p:txBody>
      </p:sp>
    </p:spTree>
    <p:extLst>
      <p:ext uri="{BB962C8B-B14F-4D97-AF65-F5344CB8AC3E}">
        <p14:creationId xmlns:p14="http://schemas.microsoft.com/office/powerpoint/2010/main" val="63561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229E-F827-7442-909C-6C501F4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5" y="1525019"/>
            <a:ext cx="8848675" cy="266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2F54D-D155-4E42-B6E1-022AFB08867D}"/>
              </a:ext>
            </a:extLst>
          </p:cNvPr>
          <p:cNvSpPr txBox="1"/>
          <p:nvPr/>
        </p:nvSpPr>
        <p:spPr>
          <a:xfrm>
            <a:off x="778284" y="5057764"/>
            <a:ext cx="2094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 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discourse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5752-1E05-AC41-B833-878AF7C38600}"/>
              </a:ext>
            </a:extLst>
          </p:cNvPr>
          <p:cNvSpPr txBox="1"/>
          <p:nvPr/>
        </p:nvSpPr>
        <p:spPr>
          <a:xfrm>
            <a:off x="6422244" y="17091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Unique_id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61707-648F-8C45-951E-5963163A0E30}"/>
              </a:ext>
            </a:extLst>
          </p:cNvPr>
          <p:cNvSpPr txBox="1"/>
          <p:nvPr/>
        </p:nvSpPr>
        <p:spPr>
          <a:xfrm>
            <a:off x="4511111" y="2187805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D935-50B2-134B-969F-7EBD2A94B7F1}"/>
              </a:ext>
            </a:extLst>
          </p:cNvPr>
          <p:cNvSpPr txBox="1"/>
          <p:nvPr/>
        </p:nvSpPr>
        <p:spPr>
          <a:xfrm>
            <a:off x="2416030" y="1979112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0891-311E-D94D-AFE7-6254E75EF64B}"/>
              </a:ext>
            </a:extLst>
          </p:cNvPr>
          <p:cNvSpPr txBox="1"/>
          <p:nvPr/>
        </p:nvSpPr>
        <p:spPr>
          <a:xfrm>
            <a:off x="2622441" y="2374505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limits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BB61B-2872-364B-8303-F8C29842505F}"/>
              </a:ext>
            </a:extLst>
          </p:cNvPr>
          <p:cNvSpPr txBox="1"/>
          <p:nvPr/>
        </p:nvSpPr>
        <p:spPr>
          <a:xfrm>
            <a:off x="4534842" y="2522336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Allowed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EBAF6-1C4E-6C4A-BDF9-8D8B7678E1E0}"/>
              </a:ext>
            </a:extLst>
          </p:cNvPr>
          <p:cNvSpPr txBox="1"/>
          <p:nvPr/>
        </p:nvSpPr>
        <p:spPr>
          <a:xfrm>
            <a:off x="4719662" y="300320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Mandated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6EE7-CC9B-D545-A9F0-59A3C4DE4224}"/>
              </a:ext>
            </a:extLst>
          </p:cNvPr>
          <p:cNvSpPr txBox="1"/>
          <p:nvPr/>
        </p:nvSpPr>
        <p:spPr>
          <a:xfrm>
            <a:off x="2682681" y="139613"/>
            <a:ext cx="382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Typical CIF data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B6B7-EEC4-7145-818A-6A0DB5E81FC6}"/>
              </a:ext>
            </a:extLst>
          </p:cNvPr>
          <p:cNvSpPr txBox="1"/>
          <p:nvPr/>
        </p:nvSpPr>
        <p:spPr>
          <a:xfrm>
            <a:off x="4485936" y="5112717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Data can be mixed with text (</a:t>
            </a:r>
            <a:r>
              <a:rPr lang="en-US" b="1" i="1" dirty="0" err="1">
                <a:solidFill>
                  <a:srgbClr val="C00000"/>
                </a:solidFill>
              </a:rPr>
              <a:t>LaTeX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6330A-D56B-C045-BA4D-B7CF66C60C4F}"/>
              </a:ext>
            </a:extLst>
          </p:cNvPr>
          <p:cNvSpPr txBox="1"/>
          <p:nvPr/>
        </p:nvSpPr>
        <p:spPr>
          <a:xfrm>
            <a:off x="2955268" y="870174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Container of Name-value pairs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D4C71-9FBF-0145-962E-222F08DAD914}"/>
              </a:ext>
            </a:extLst>
          </p:cNvPr>
          <p:cNvSpPr txBox="1"/>
          <p:nvPr/>
        </p:nvSpPr>
        <p:spPr>
          <a:xfrm>
            <a:off x="4734046" y="6331352"/>
            <a:ext cx="380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7DCB06-9EFA-114E-94DF-64003AAC281D}"/>
              </a:ext>
            </a:extLst>
          </p:cNvPr>
          <p:cNvSpPr txBox="1"/>
          <p:nvPr/>
        </p:nvSpPr>
        <p:spPr>
          <a:xfrm rot="19743341">
            <a:off x="2481221" y="3042385"/>
            <a:ext cx="38062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</a:t>
            </a:r>
          </a:p>
        </p:txBody>
      </p:sp>
    </p:spTree>
    <p:extLst>
      <p:ext uri="{BB962C8B-B14F-4D97-AF65-F5344CB8AC3E}">
        <p14:creationId xmlns:p14="http://schemas.microsoft.com/office/powerpoint/2010/main" val="406168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7202F-3AAF-914F-B405-F43EB55C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" y="749507"/>
            <a:ext cx="9323883" cy="55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8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6B64D-F693-A649-8982-F0383F24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5" y="641953"/>
            <a:ext cx="6165850" cy="5674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83337E-96CC-944F-A149-B474F28BEAEA}"/>
              </a:ext>
            </a:extLst>
          </p:cNvPr>
          <p:cNvSpPr txBox="1"/>
          <p:nvPr/>
        </p:nvSpPr>
        <p:spPr>
          <a:xfrm>
            <a:off x="2717625" y="280416"/>
            <a:ext cx="642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Bibliography. YOU don’t need to invent your own</a:t>
            </a:r>
          </a:p>
        </p:txBody>
      </p:sp>
    </p:spTree>
    <p:extLst>
      <p:ext uri="{BB962C8B-B14F-4D97-AF65-F5344CB8AC3E}">
        <p14:creationId xmlns:p14="http://schemas.microsoft.com/office/powerpoint/2010/main" val="212837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9FFE-B867-EA4B-8EB3-02B59BD4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 support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F7622-D78F-D74A-8674-09EC59EC0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919" y="2332037"/>
            <a:ext cx="33088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Computable</a:t>
            </a:r>
            <a:br>
              <a:rPr lang="en-US" sz="4400" dirty="0"/>
            </a:br>
            <a:r>
              <a:rPr lang="en-US" sz="4400" dirty="0"/>
              <a:t>Reusable</a:t>
            </a:r>
          </a:p>
          <a:p>
            <a:pPr marL="0" indent="0">
              <a:buNone/>
            </a:pPr>
            <a:r>
              <a:rPr lang="en-US" sz="4400" dirty="0"/>
              <a:t>Object</a:t>
            </a:r>
            <a:br>
              <a:rPr lang="en-US" sz="4400" dirty="0"/>
            </a:br>
            <a:r>
              <a:rPr lang="en-US" sz="4400" dirty="0"/>
              <a:t>Narrative</a:t>
            </a:r>
          </a:p>
        </p:txBody>
      </p:sp>
    </p:spTree>
    <p:extLst>
      <p:ext uri="{BB962C8B-B14F-4D97-AF65-F5344CB8AC3E}">
        <p14:creationId xmlns:p14="http://schemas.microsoft.com/office/powerpoint/2010/main" val="157658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D56-971B-7A4E-9742-D974E09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Communal ontologies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9584-6420-0E4F-9E85-FD9CB762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4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D527-D39C-1F48-8407-7D780E97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hlinkClick r:id="rId2" tooltip="DBpedia"/>
              </a:rPr>
              <a:t>DBpedia</a:t>
            </a:r>
            <a:r>
              <a:rPr lang="en-GB" dirty="0"/>
              <a:t> – a dataset containing extracted data from Wikipedia; it contains about 3.4 million concepts described by 1 billion </a:t>
            </a:r>
            <a:r>
              <a:rPr lang="en-GB" dirty="0">
                <a:hlinkClick r:id="rId3" tooltip="Semantic triple"/>
              </a:rPr>
              <a:t>triples</a:t>
            </a:r>
            <a:r>
              <a:rPr lang="en-GB" dirty="0"/>
              <a:t>, including abstracts in 11 different languages</a:t>
            </a:r>
          </a:p>
          <a:p>
            <a:r>
              <a:rPr lang="en-GB" dirty="0">
                <a:hlinkClick r:id="rId4" tooltip="GeoNames"/>
              </a:rPr>
              <a:t>GeoNames</a:t>
            </a:r>
            <a:r>
              <a:rPr lang="en-GB" dirty="0"/>
              <a:t> – provides RDF descriptions of more than 7,500,000 geographical features worldwide.</a:t>
            </a:r>
          </a:p>
          <a:p>
            <a:r>
              <a:rPr lang="en-GB" dirty="0">
                <a:hlinkClick r:id="rId5" tooltip="Wikidata"/>
              </a:rPr>
              <a:t>Wikidata</a:t>
            </a:r>
            <a:r>
              <a:rPr lang="en-GB" dirty="0"/>
              <a:t> – a collaboratively-created linked dataset that acts as central storage for the structured data of its </a:t>
            </a:r>
            <a:r>
              <a:rPr lang="en-GB" dirty="0">
                <a:hlinkClick r:id="rId6" tooltip="Wikimedia Foundation"/>
              </a:rPr>
              <a:t>Wikimedia Foundation</a:t>
            </a:r>
            <a:r>
              <a:rPr lang="en-GB" dirty="0"/>
              <a:t> sister projects</a:t>
            </a:r>
          </a:p>
          <a:p>
            <a:r>
              <a:rPr lang="en-GB" dirty="0">
                <a:hlinkClick r:id="rId7" tooltip="Global Research Identifier Database"/>
              </a:rPr>
              <a:t>Global Research Identifier Database</a:t>
            </a:r>
            <a:r>
              <a:rPr lang="en-GB" dirty="0"/>
              <a:t> (</a:t>
            </a:r>
            <a:r>
              <a:rPr lang="en-GB" i="1" dirty="0"/>
              <a:t>GRID</a:t>
            </a:r>
            <a:r>
              <a:rPr lang="en-GB" dirty="0"/>
              <a:t>) – an international database of 89,506 institutions engaged in academic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6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9A26C-ECF2-CC4E-A3CB-7279BF5F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4" y="1400536"/>
            <a:ext cx="9013686" cy="501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0B043-E9CE-4343-95EC-451F21B2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28" y="930636"/>
            <a:ext cx="8089900" cy="46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C68FF-E801-9B40-BB5D-58CBAF35EBDF}"/>
              </a:ext>
            </a:extLst>
          </p:cNvPr>
          <p:cNvSpPr txBox="1"/>
          <p:nvPr/>
        </p:nvSpPr>
        <p:spPr>
          <a:xfrm>
            <a:off x="2079786" y="326354"/>
            <a:ext cx="651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Ontology (GO) and browser links </a:t>
            </a:r>
            <a:r>
              <a:rPr lang="en-US" dirty="0">
                <a:solidFill>
                  <a:srgbClr val="FF0000"/>
                </a:solidFill>
              </a:rPr>
              <a:t>Species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Genes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FFB3C-B9E4-7E41-A379-AC4AB3F72DB0}"/>
              </a:ext>
            </a:extLst>
          </p:cNvPr>
          <p:cNvSpPr/>
          <p:nvPr/>
        </p:nvSpPr>
        <p:spPr>
          <a:xfrm>
            <a:off x="6991108" y="5393801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5834DC-93CA-4048-B96A-0040513E2AC7}"/>
              </a:ext>
            </a:extLst>
          </p:cNvPr>
          <p:cNvSpPr/>
          <p:nvPr/>
        </p:nvSpPr>
        <p:spPr>
          <a:xfrm>
            <a:off x="3815353" y="5286735"/>
            <a:ext cx="802945" cy="7697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F0708-5DCA-5D46-B38D-4442DA282990}"/>
              </a:ext>
            </a:extLst>
          </p:cNvPr>
          <p:cNvSpPr txBox="1"/>
          <p:nvPr/>
        </p:nvSpPr>
        <p:spPr>
          <a:xfrm>
            <a:off x="3811061" y="6056452"/>
            <a:ext cx="74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FC99B-501D-FD48-B87F-CA6B93D1C174}"/>
              </a:ext>
            </a:extLst>
          </p:cNvPr>
          <p:cNvSpPr txBox="1"/>
          <p:nvPr/>
        </p:nvSpPr>
        <p:spPr>
          <a:xfrm>
            <a:off x="7621559" y="5837269"/>
            <a:ext cx="95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15C91F-53CD-BB40-86A4-DEEE038C87D7}"/>
              </a:ext>
            </a:extLst>
          </p:cNvPr>
          <p:cNvSpPr/>
          <p:nvPr/>
        </p:nvSpPr>
        <p:spPr>
          <a:xfrm>
            <a:off x="2282141" y="2414525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4C1AB-0B6C-E748-A716-C804931926D5}"/>
              </a:ext>
            </a:extLst>
          </p:cNvPr>
          <p:cNvSpPr txBox="1"/>
          <p:nvPr/>
        </p:nvSpPr>
        <p:spPr>
          <a:xfrm>
            <a:off x="2424028" y="2789637"/>
            <a:ext cx="14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Product</a:t>
            </a:r>
          </a:p>
        </p:txBody>
      </p:sp>
    </p:spTree>
    <p:extLst>
      <p:ext uri="{BB962C8B-B14F-4D97-AF65-F5344CB8AC3E}">
        <p14:creationId xmlns:p14="http://schemas.microsoft.com/office/powerpoint/2010/main" val="3397928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Wikidata in 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5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Wikidata in 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FA8B6-B450-E745-839C-66804B5DD1C0}"/>
              </a:ext>
            </a:extLst>
          </p:cNvPr>
          <p:cNvSpPr txBox="1"/>
          <p:nvPr/>
        </p:nvSpPr>
        <p:spPr>
          <a:xfrm rot="19743341">
            <a:off x="2421108" y="3042385"/>
            <a:ext cx="3926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Objects</a:t>
            </a:r>
          </a:p>
        </p:txBody>
      </p:sp>
    </p:spTree>
    <p:extLst>
      <p:ext uri="{BB962C8B-B14F-4D97-AF65-F5344CB8AC3E}">
        <p14:creationId xmlns:p14="http://schemas.microsoft.com/office/powerpoint/2010/main" val="110704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3E1E4-4C50-DC46-AFEF-8FB6B1EE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89" y="176870"/>
            <a:ext cx="4070194" cy="4638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A8C4B-46D1-F641-9C01-6C40DEBA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9" y="176870"/>
            <a:ext cx="4440973" cy="4820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801D7-B744-074A-9368-9CE0294CD159}"/>
              </a:ext>
            </a:extLst>
          </p:cNvPr>
          <p:cNvSpPr txBox="1"/>
          <p:nvPr/>
        </p:nvSpPr>
        <p:spPr>
          <a:xfrm>
            <a:off x="4990362" y="6365173"/>
            <a:ext cx="420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https://en.wikipedia.org/wiki/Linked_data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451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00D770-4C68-2845-9456-ED106FA0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" y="0"/>
            <a:ext cx="6898633" cy="6626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E777-675C-FD40-B107-E31B61B69403}"/>
              </a:ext>
            </a:extLst>
          </p:cNvPr>
          <p:cNvSpPr txBox="1"/>
          <p:nvPr/>
        </p:nvSpPr>
        <p:spPr>
          <a:xfrm>
            <a:off x="2720897" y="1616927"/>
            <a:ext cx="992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DBpedia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A77D-D399-FC4B-B6F7-DA914BE37317}"/>
              </a:ext>
            </a:extLst>
          </p:cNvPr>
          <p:cNvSpPr txBox="1"/>
          <p:nvPr/>
        </p:nvSpPr>
        <p:spPr>
          <a:xfrm>
            <a:off x="5555224" y="3917796"/>
            <a:ext cx="583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81AF-1DC7-F645-9742-BE7F7F34C2CA}"/>
              </a:ext>
            </a:extLst>
          </p:cNvPr>
          <p:cNvSpPr txBox="1"/>
          <p:nvPr/>
        </p:nvSpPr>
        <p:spPr>
          <a:xfrm>
            <a:off x="3480654" y="3418520"/>
            <a:ext cx="11160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Drugbank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43FD-EBEE-A04B-BAF8-FBF05FEB6D66}"/>
              </a:ext>
            </a:extLst>
          </p:cNvPr>
          <p:cNvSpPr txBox="1"/>
          <p:nvPr/>
        </p:nvSpPr>
        <p:spPr>
          <a:xfrm>
            <a:off x="4341541" y="3917796"/>
            <a:ext cx="9208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UniProt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C8B5-93C8-8045-9DCE-DA7964F24F77}"/>
              </a:ext>
            </a:extLst>
          </p:cNvPr>
          <p:cNvSpPr txBox="1"/>
          <p:nvPr/>
        </p:nvSpPr>
        <p:spPr>
          <a:xfrm>
            <a:off x="2508913" y="6148522"/>
            <a:ext cx="9717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ChEMBL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3B1CB-DACD-A249-9CDC-987F046E409E}"/>
              </a:ext>
            </a:extLst>
          </p:cNvPr>
          <p:cNvSpPr txBox="1"/>
          <p:nvPr/>
        </p:nvSpPr>
        <p:spPr>
          <a:xfrm>
            <a:off x="4801956" y="5406331"/>
            <a:ext cx="11837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Ontolopgy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4AD69-85B7-8E40-BE08-5202E100E046}"/>
              </a:ext>
            </a:extLst>
          </p:cNvPr>
          <p:cNvSpPr txBox="1"/>
          <p:nvPr/>
        </p:nvSpPr>
        <p:spPr>
          <a:xfrm>
            <a:off x="6327697" y="5544830"/>
            <a:ext cx="11031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PubChem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49839-7FD3-5649-98C1-938729B95AE6}"/>
              </a:ext>
            </a:extLst>
          </p:cNvPr>
          <p:cNvSpPr txBox="1"/>
          <p:nvPr/>
        </p:nvSpPr>
        <p:spPr>
          <a:xfrm>
            <a:off x="5555224" y="173395"/>
            <a:ext cx="252867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DBPedia</a:t>
            </a:r>
            <a:r>
              <a:rPr lang="en-US" sz="2400" dirty="0"/>
              <a:t> 2007</a:t>
            </a:r>
          </a:p>
          <a:p>
            <a:r>
              <a:rPr lang="en-US" sz="2400" dirty="0"/>
              <a:t>Collection of </a:t>
            </a:r>
          </a:p>
          <a:p>
            <a:r>
              <a:rPr lang="en-US" sz="2400" dirty="0"/>
              <a:t>links in Wikipedia</a:t>
            </a:r>
          </a:p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6B84C-FFB9-9643-97A5-25CCD95D3DD2}"/>
              </a:ext>
            </a:extLst>
          </p:cNvPr>
          <p:cNvSpPr txBox="1"/>
          <p:nvPr/>
        </p:nvSpPr>
        <p:spPr>
          <a:xfrm rot="19743341">
            <a:off x="1875098" y="2380433"/>
            <a:ext cx="3926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Objects</a:t>
            </a:r>
          </a:p>
        </p:txBody>
      </p:sp>
    </p:spTree>
    <p:extLst>
      <p:ext uri="{BB962C8B-B14F-4D97-AF65-F5344CB8AC3E}">
        <p14:creationId xmlns:p14="http://schemas.microsoft.com/office/powerpoint/2010/main" val="2950755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3CA0A-97B9-2C41-853A-19B54B70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2" y="0"/>
            <a:ext cx="4901514" cy="1711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E8D825-16B0-DF4F-932D-B3E4C42E37F3}"/>
              </a:ext>
            </a:extLst>
          </p:cNvPr>
          <p:cNvSpPr txBox="1"/>
          <p:nvPr/>
        </p:nvSpPr>
        <p:spPr>
          <a:xfrm>
            <a:off x="1840992" y="1323963"/>
            <a:ext cx="172430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https://query.wikidata.org/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query.wikidata.org</a:t>
            </a:r>
            <a:r>
              <a:rPr lang="en-US" sz="2400" dirty="0"/>
              <a:t>/#%23A%20network%20of%20Drug-disease%20interactions%20on%20infectious%20diseases%20%28Source%3A%20Disease%20Ontology%2C%20NDF-RT%20and%20ChEMBL%29%0A%23defaultView%3AGraph%0ASELECT%20DISTINCT%20%3Fitem%20%3FitemLabel%20%3Frgb%20%3Flink%0AWHERE%0A%7B%0A%20%20VALUES%20%3Ftoggle%20%7B%20true%20false%20%7D%0A%20%20%3Fdisease%20wdt%3AP699%20%3Fdoid%3B%0A%20%20%20%20%20%20%20%20%20%20%20wdt%3AP279%2B%20wd%3AQ18123741%3B%0A%20%20%20%20%20%20%20%20%20%20%20wdt%3AP2176%20%3Fdrug.%0A%20%20%3Fdrug%20rdfs%3Alabel%20%3FdrugLabel.%0A%20%20%20%20FILTER%28LANG%28%3FdrugLabel%29%20%3D%20%22en%22%29.%0A%20%20%3Fdisease%20rdfs%3Alabel%20%3FdiseaseLabel.%0A%20%20%20%20FILTER%28LANG%28%3FdiseaseLabel%29%20%3D%20%22en%22%29.%0A%20%20BIND%28IF%28%3Ftoggle%2C%3Fdisease%2C%3Fdrug%29%20AS%20%3Fitem%29.%0A%20%20BIND%28IF%28%3Ftoggle%2C%3FdiseaseLabel%2C%3FdrugLabel%29%20AS%20%3FitemLabel%29.%0AGraph%0A%0A%20%20BIND%28IF%28%3Ftoggle%2C%22FFA500%22%2C%227FFF00%22%29%20AS%20%3Frgb%29.%0A%20%20BIND%28IF%28%3Ftoggle%2C%22%22%2C%3Fdisease%29%20AS%20%3Flink%29.%0A%7D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5902B-5E39-3C4B-A420-C8FC3E9CD25C}"/>
              </a:ext>
            </a:extLst>
          </p:cNvPr>
          <p:cNvSpPr txBox="1"/>
          <p:nvPr/>
        </p:nvSpPr>
        <p:spPr>
          <a:xfrm>
            <a:off x="365760" y="2524292"/>
            <a:ext cx="716382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#A network of Drug-disease interactions on infectious diseases (Source: Disease Ontology, NDF-RT and </a:t>
            </a:r>
            <a:r>
              <a:rPr lang="en-US" sz="1200" dirty="0" err="1"/>
              <a:t>ChEMBL</a:t>
            </a:r>
            <a:r>
              <a:rPr lang="en-US" sz="1200" dirty="0"/>
              <a:t>)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defaultView:Graph</a:t>
            </a:r>
            <a:endParaRPr lang="en-US" sz="1200" dirty="0"/>
          </a:p>
          <a:p>
            <a:r>
              <a:rPr lang="en-US" sz="1200" dirty="0"/>
              <a:t>SELECT DISTINCT ?item ?</a:t>
            </a:r>
            <a:r>
              <a:rPr lang="en-US" sz="1200" dirty="0" err="1"/>
              <a:t>itemLabel</a:t>
            </a:r>
            <a:r>
              <a:rPr lang="en-US" sz="1200" dirty="0"/>
              <a:t> ?</a:t>
            </a:r>
            <a:r>
              <a:rPr lang="en-US" sz="1200" dirty="0" err="1"/>
              <a:t>rgb</a:t>
            </a:r>
            <a:r>
              <a:rPr lang="en-US" sz="1200" dirty="0"/>
              <a:t> ?link</a:t>
            </a:r>
          </a:p>
          <a:p>
            <a:r>
              <a:rPr lang="en-US" sz="1200" dirty="0"/>
              <a:t>WHERE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VALUES ?toggle { true false }</a:t>
            </a:r>
          </a:p>
          <a:p>
            <a:r>
              <a:rPr lang="en-US" sz="1200" dirty="0"/>
              <a:t>  ?disease wdt:P699 ?</a:t>
            </a:r>
            <a:r>
              <a:rPr lang="en-US" sz="1200" dirty="0" err="1"/>
              <a:t>doid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wdt:P279+ wd:Q18123741;</a:t>
            </a:r>
          </a:p>
          <a:p>
            <a:r>
              <a:rPr lang="en-US" sz="1200" dirty="0"/>
              <a:t>           wdt:P2176 ?drug.</a:t>
            </a:r>
          </a:p>
          <a:p>
            <a:r>
              <a:rPr lang="en-US" sz="1200" dirty="0"/>
              <a:t>  ?drug </a:t>
            </a:r>
            <a:r>
              <a:rPr lang="en-US" sz="1200" dirty="0" err="1"/>
              <a:t>rdfs:label</a:t>
            </a:r>
            <a:r>
              <a:rPr lang="en-US" sz="1200" dirty="0"/>
              <a:t> ?</a:t>
            </a:r>
            <a:r>
              <a:rPr lang="en-US" sz="1200" dirty="0" err="1"/>
              <a:t>drugLabel</a:t>
            </a:r>
            <a:r>
              <a:rPr lang="en-US" sz="1200" dirty="0"/>
              <a:t>.</a:t>
            </a:r>
          </a:p>
          <a:p>
            <a:r>
              <a:rPr lang="en-US" sz="1200" dirty="0"/>
              <a:t>    FILTER(LANG(?</a:t>
            </a:r>
            <a:r>
              <a:rPr lang="en-US" sz="1200" dirty="0" err="1"/>
              <a:t>drugLabel</a:t>
            </a:r>
            <a:r>
              <a:rPr lang="en-US" sz="1200" dirty="0"/>
              <a:t>) = "</a:t>
            </a:r>
            <a:r>
              <a:rPr lang="en-US" sz="1200" dirty="0" err="1"/>
              <a:t>en</a:t>
            </a:r>
            <a:r>
              <a:rPr lang="en-US" sz="1200" dirty="0"/>
              <a:t>").</a:t>
            </a:r>
          </a:p>
          <a:p>
            <a:r>
              <a:rPr lang="en-US" sz="1200" dirty="0"/>
              <a:t>  ?disease </a:t>
            </a:r>
            <a:r>
              <a:rPr lang="en-US" sz="1200" dirty="0" err="1"/>
              <a:t>rdfs:label</a:t>
            </a:r>
            <a:r>
              <a:rPr lang="en-US" sz="1200" dirty="0"/>
              <a:t> ?</a:t>
            </a:r>
            <a:r>
              <a:rPr lang="en-US" sz="1200" dirty="0" err="1"/>
              <a:t>diseaseLabel</a:t>
            </a:r>
            <a:r>
              <a:rPr lang="en-US" sz="1200" dirty="0"/>
              <a:t>.</a:t>
            </a:r>
          </a:p>
          <a:p>
            <a:r>
              <a:rPr lang="en-US" sz="1200" dirty="0"/>
              <a:t>    FILTER(LANG(?</a:t>
            </a:r>
            <a:r>
              <a:rPr lang="en-US" sz="1200" dirty="0" err="1"/>
              <a:t>diseaseLabel</a:t>
            </a:r>
            <a:r>
              <a:rPr lang="en-US" sz="1200" dirty="0"/>
              <a:t>) = "</a:t>
            </a:r>
            <a:r>
              <a:rPr lang="en-US" sz="1200" dirty="0" err="1"/>
              <a:t>en</a:t>
            </a:r>
            <a:r>
              <a:rPr lang="en-US" sz="1200" dirty="0"/>
              <a:t>").</a:t>
            </a:r>
          </a:p>
          <a:p>
            <a:r>
              <a:rPr lang="en-US" sz="1200" dirty="0"/>
              <a:t>  BIND(IF(?</a:t>
            </a:r>
            <a:r>
              <a:rPr lang="en-US" sz="1200" dirty="0" err="1"/>
              <a:t>toggle,?disease,?drug</a:t>
            </a:r>
            <a:r>
              <a:rPr lang="en-US" sz="1200" dirty="0"/>
              <a:t>) AS ?item).</a:t>
            </a:r>
          </a:p>
          <a:p>
            <a:r>
              <a:rPr lang="en-US" sz="1200" dirty="0"/>
              <a:t>  BIND(IF(?toggle,?</a:t>
            </a:r>
            <a:r>
              <a:rPr lang="en-US" sz="1200" dirty="0" err="1"/>
              <a:t>diseaseLabel</a:t>
            </a:r>
            <a:r>
              <a:rPr lang="en-US" sz="1200" dirty="0"/>
              <a:t>,?</a:t>
            </a:r>
            <a:r>
              <a:rPr lang="en-US" sz="1200" dirty="0" err="1"/>
              <a:t>drugLabel</a:t>
            </a:r>
            <a:r>
              <a:rPr lang="en-US" sz="1200" dirty="0"/>
              <a:t>) AS ?</a:t>
            </a:r>
            <a:r>
              <a:rPr lang="en-US" sz="1200" dirty="0" err="1"/>
              <a:t>itemLabel</a:t>
            </a:r>
            <a:r>
              <a:rPr lang="en-US" sz="1200" dirty="0"/>
              <a:t>).</a:t>
            </a:r>
          </a:p>
          <a:p>
            <a:r>
              <a:rPr lang="en-US" sz="1200" dirty="0"/>
              <a:t>Graph</a:t>
            </a:r>
          </a:p>
          <a:p>
            <a:endParaRPr lang="en-US" sz="1200" dirty="0"/>
          </a:p>
          <a:p>
            <a:r>
              <a:rPr lang="en-US" sz="1200" dirty="0"/>
              <a:t>  BIND(IF(?toggle,"FFA500","7FFF00") AS ?</a:t>
            </a:r>
            <a:r>
              <a:rPr lang="en-US" sz="1200" dirty="0" err="1"/>
              <a:t>rgb</a:t>
            </a:r>
            <a:r>
              <a:rPr lang="en-US" sz="1200" dirty="0"/>
              <a:t>).</a:t>
            </a:r>
          </a:p>
          <a:p>
            <a:r>
              <a:rPr lang="en-US" sz="1200" dirty="0"/>
              <a:t>  BIND(IF(?</a:t>
            </a:r>
            <a:r>
              <a:rPr lang="en-US" sz="1200" dirty="0" err="1"/>
              <a:t>toggle,"",?disease</a:t>
            </a:r>
            <a:r>
              <a:rPr lang="en-US" sz="1200" dirty="0"/>
              <a:t>) AS ?link).</a:t>
            </a:r>
          </a:p>
          <a:p>
            <a:r>
              <a:rPr lang="en-US" sz="1200" dirty="0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333C5-2C42-F44B-A11A-86DEC135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528" y="3212943"/>
            <a:ext cx="5120640" cy="15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5A310-61F3-394B-BC56-3252D3BD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9" y="196770"/>
            <a:ext cx="7552705" cy="428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C1A80-6127-F14A-8F8F-4E5713E0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7" y="4479403"/>
            <a:ext cx="4705858" cy="23785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3E6E89-15B6-214F-82B5-2F7B85FA1962}"/>
              </a:ext>
            </a:extLst>
          </p:cNvPr>
          <p:cNvSpPr/>
          <p:nvPr/>
        </p:nvSpPr>
        <p:spPr>
          <a:xfrm>
            <a:off x="4305782" y="5787342"/>
            <a:ext cx="1689904" cy="9838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46E28E-5D02-784E-81ED-34CAB4BE6DEC}"/>
              </a:ext>
            </a:extLst>
          </p:cNvPr>
          <p:cNvSpPr/>
          <p:nvPr/>
        </p:nvSpPr>
        <p:spPr>
          <a:xfrm>
            <a:off x="6716594" y="2222339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834317-16C5-664E-8D7A-76FC21B945ED}"/>
              </a:ext>
            </a:extLst>
          </p:cNvPr>
          <p:cNvSpPr/>
          <p:nvPr/>
        </p:nvSpPr>
        <p:spPr>
          <a:xfrm>
            <a:off x="1938178" y="1339771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5974DB-A43C-1346-B245-419C6F94F6EB}"/>
              </a:ext>
            </a:extLst>
          </p:cNvPr>
          <p:cNvSpPr/>
          <p:nvPr/>
        </p:nvSpPr>
        <p:spPr>
          <a:xfrm>
            <a:off x="4646655" y="3080794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33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A4F51-C1B5-D247-924B-9A77F3FA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0" y="115747"/>
            <a:ext cx="7911229" cy="283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94C6F-592B-1645-BA5A-AACB226B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1" y="3476344"/>
            <a:ext cx="8348174" cy="32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EDC5-19B3-4C4D-93B8-BD98F8771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Ontologies are relevant to all fields, not just materials, so this talk is multidisciplinary</a:t>
            </a:r>
          </a:p>
          <a:p>
            <a:r>
              <a:rPr lang="en-US" dirty="0"/>
              <a:t>The software and techniques shown are very widely applicable </a:t>
            </a:r>
          </a:p>
          <a:p>
            <a:r>
              <a:rPr lang="en-US" dirty="0"/>
              <a:t>All ontologies must aim to be FAIR, and frictionless (helpful, no login).</a:t>
            </a:r>
          </a:p>
          <a:p>
            <a:r>
              <a:rPr lang="en-US" dirty="0"/>
              <a:t>Ontologies need software. They are computable and merge into objects and declarative programs.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A3874-D0E5-FA44-9D46-CB1E28A6B737}"/>
              </a:ext>
            </a:extLst>
          </p:cNvPr>
          <p:cNvSpPr txBox="1"/>
          <p:nvPr/>
        </p:nvSpPr>
        <p:spPr>
          <a:xfrm>
            <a:off x="3554730" y="285750"/>
            <a:ext cx="1531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01041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4661-08D2-CF4D-8FA4-19DEC601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Search, annotation, mining</a:t>
            </a:r>
          </a:p>
        </p:txBody>
      </p:sp>
    </p:spTree>
    <p:extLst>
      <p:ext uri="{BB962C8B-B14F-4D97-AF65-F5344CB8AC3E}">
        <p14:creationId xmlns:p14="http://schemas.microsoft.com/office/powerpoint/2010/main" val="88983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DDE7C-4EFF-F246-83E9-0D939055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5" y="665018"/>
            <a:ext cx="8474690" cy="5105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631FB-F64B-2C43-B145-153F7B9C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83"/>
            <a:ext cx="8680862" cy="6510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E28DF-3603-E84D-A919-0A73CFAADC81}"/>
              </a:ext>
            </a:extLst>
          </p:cNvPr>
          <p:cNvSpPr txBox="1"/>
          <p:nvPr/>
        </p:nvSpPr>
        <p:spPr>
          <a:xfrm>
            <a:off x="192371" y="188172"/>
            <a:ext cx="677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Extraction of phrases from 100 papers( YAKE, </a:t>
            </a:r>
            <a:r>
              <a:rPr lang="en-US" b="1" dirty="0" err="1">
                <a:solidFill>
                  <a:srgbClr val="C00000"/>
                </a:solidFill>
              </a:rPr>
              <a:t>SciSpacy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A77FB-C61F-544B-BC73-A199F2057D6C}"/>
              </a:ext>
            </a:extLst>
          </p:cNvPr>
          <p:cNvSpPr txBox="1"/>
          <p:nvPr/>
        </p:nvSpPr>
        <p:spPr>
          <a:xfrm>
            <a:off x="1353788" y="2244436"/>
            <a:ext cx="15761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LLZNO ceramic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E0272-E784-9F45-9235-441C83A8C1E5}"/>
              </a:ext>
            </a:extLst>
          </p:cNvPr>
          <p:cNvSpPr txBox="1"/>
          <p:nvPr/>
        </p:nvSpPr>
        <p:spPr>
          <a:xfrm>
            <a:off x="5579425" y="3032969"/>
            <a:ext cx="15948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Active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6122B-D0D0-4344-838C-800DE1C55C7B}"/>
              </a:ext>
            </a:extLst>
          </p:cNvPr>
          <p:cNvSpPr txBox="1"/>
          <p:nvPr/>
        </p:nvSpPr>
        <p:spPr>
          <a:xfrm>
            <a:off x="3796146" y="3032969"/>
            <a:ext cx="1112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Graphene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2431F-E56F-284B-995F-15274A4B95E6}"/>
              </a:ext>
            </a:extLst>
          </p:cNvPr>
          <p:cNvSpPr txBox="1"/>
          <p:nvPr/>
        </p:nvSpPr>
        <p:spPr>
          <a:xfrm>
            <a:off x="5699366" y="2244436"/>
            <a:ext cx="162140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Ceramic pellets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F48D-29BA-EB43-8B1E-2AFD55FE08A8}"/>
              </a:ext>
            </a:extLst>
          </p:cNvPr>
          <p:cNvSpPr txBox="1"/>
          <p:nvPr/>
        </p:nvSpPr>
        <p:spPr>
          <a:xfrm>
            <a:off x="1799924" y="3402301"/>
            <a:ext cx="13258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79B71-697D-1C40-8518-54F943B43CCA}"/>
              </a:ext>
            </a:extLst>
          </p:cNvPr>
          <p:cNvSpPr txBox="1"/>
          <p:nvPr/>
        </p:nvSpPr>
        <p:spPr>
          <a:xfrm>
            <a:off x="4641274" y="3879147"/>
            <a:ext cx="16353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DMF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8214C-7636-4F4B-8658-4E6616E4A14F}"/>
              </a:ext>
            </a:extLst>
          </p:cNvPr>
          <p:cNvSpPr txBox="1"/>
          <p:nvPr/>
        </p:nvSpPr>
        <p:spPr>
          <a:xfrm>
            <a:off x="3406230" y="4846722"/>
            <a:ext cx="16467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plateau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95430-CE3F-CD46-A45F-A485F7710054}"/>
              </a:ext>
            </a:extLst>
          </p:cNvPr>
          <p:cNvSpPr txBox="1"/>
          <p:nvPr/>
        </p:nvSpPr>
        <p:spPr>
          <a:xfrm>
            <a:off x="2399832" y="6080475"/>
            <a:ext cx="28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Shweata</a:t>
            </a:r>
            <a:r>
              <a:rPr lang="en-US" b="1" dirty="0">
                <a:solidFill>
                  <a:srgbClr val="C00000"/>
                </a:solidFill>
              </a:rPr>
              <a:t> N Hegde, Mysore)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8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DDE7C-4EFF-F246-83E9-0D939055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5" y="665018"/>
            <a:ext cx="8474690" cy="5105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631FB-F64B-2C43-B145-153F7B9C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83"/>
            <a:ext cx="8680862" cy="6510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E28DF-3603-E84D-A919-0A73CFAADC81}"/>
              </a:ext>
            </a:extLst>
          </p:cNvPr>
          <p:cNvSpPr txBox="1"/>
          <p:nvPr/>
        </p:nvSpPr>
        <p:spPr>
          <a:xfrm>
            <a:off x="192371" y="188172"/>
            <a:ext cx="677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Extraction of phrases from 100 papers( YAKE, </a:t>
            </a:r>
            <a:r>
              <a:rPr lang="en-US" b="1" dirty="0" err="1">
                <a:solidFill>
                  <a:srgbClr val="C00000"/>
                </a:solidFill>
              </a:rPr>
              <a:t>SciSpacy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A77FB-C61F-544B-BC73-A199F2057D6C}"/>
              </a:ext>
            </a:extLst>
          </p:cNvPr>
          <p:cNvSpPr txBox="1"/>
          <p:nvPr/>
        </p:nvSpPr>
        <p:spPr>
          <a:xfrm>
            <a:off x="1353788" y="2244436"/>
            <a:ext cx="15761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LLZNO ceramic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E0272-E784-9F45-9235-441C83A8C1E5}"/>
              </a:ext>
            </a:extLst>
          </p:cNvPr>
          <p:cNvSpPr txBox="1"/>
          <p:nvPr/>
        </p:nvSpPr>
        <p:spPr>
          <a:xfrm>
            <a:off x="5579425" y="3032969"/>
            <a:ext cx="15948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Active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6122B-D0D0-4344-838C-800DE1C55C7B}"/>
              </a:ext>
            </a:extLst>
          </p:cNvPr>
          <p:cNvSpPr txBox="1"/>
          <p:nvPr/>
        </p:nvSpPr>
        <p:spPr>
          <a:xfrm>
            <a:off x="3796146" y="3032969"/>
            <a:ext cx="1112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Graphene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2431F-E56F-284B-995F-15274A4B95E6}"/>
              </a:ext>
            </a:extLst>
          </p:cNvPr>
          <p:cNvSpPr txBox="1"/>
          <p:nvPr/>
        </p:nvSpPr>
        <p:spPr>
          <a:xfrm>
            <a:off x="5699366" y="2244436"/>
            <a:ext cx="162140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Ceramic pellets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F48D-29BA-EB43-8B1E-2AFD55FE08A8}"/>
              </a:ext>
            </a:extLst>
          </p:cNvPr>
          <p:cNvSpPr txBox="1"/>
          <p:nvPr/>
        </p:nvSpPr>
        <p:spPr>
          <a:xfrm>
            <a:off x="1799924" y="3402301"/>
            <a:ext cx="13258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79B71-697D-1C40-8518-54F943B43CCA}"/>
              </a:ext>
            </a:extLst>
          </p:cNvPr>
          <p:cNvSpPr txBox="1"/>
          <p:nvPr/>
        </p:nvSpPr>
        <p:spPr>
          <a:xfrm>
            <a:off x="4641274" y="3879147"/>
            <a:ext cx="16353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DMF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8214C-7636-4F4B-8658-4E6616E4A14F}"/>
              </a:ext>
            </a:extLst>
          </p:cNvPr>
          <p:cNvSpPr txBox="1"/>
          <p:nvPr/>
        </p:nvSpPr>
        <p:spPr>
          <a:xfrm>
            <a:off x="3406230" y="4846722"/>
            <a:ext cx="16467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plateau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95430-CE3F-CD46-A45F-A485F7710054}"/>
              </a:ext>
            </a:extLst>
          </p:cNvPr>
          <p:cNvSpPr txBox="1"/>
          <p:nvPr/>
        </p:nvSpPr>
        <p:spPr>
          <a:xfrm>
            <a:off x="2399832" y="6080475"/>
            <a:ext cx="28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Shweata</a:t>
            </a:r>
            <a:r>
              <a:rPr lang="en-US" b="1" dirty="0">
                <a:solidFill>
                  <a:srgbClr val="C00000"/>
                </a:solidFill>
              </a:rPr>
              <a:t> N Hegde, Mysore)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5864-96B3-7B46-BB6C-D9D7E4A9CCA0}"/>
              </a:ext>
            </a:extLst>
          </p:cNvPr>
          <p:cNvSpPr txBox="1"/>
          <p:nvPr/>
        </p:nvSpPr>
        <p:spPr>
          <a:xfrm rot="20027744">
            <a:off x="2790846" y="3815878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398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AE07-F6B0-834A-8218-407EA2DE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274638"/>
            <a:ext cx="886620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 make a simple dictionary for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5BA0-F65E-144D-AC20-912D4E35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wikipedia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="anode"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Q181232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description="electrode through which conventional current flows into a polarized electrical device"/&gt;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cathode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Q175233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description="electrode from which …"/&gt;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Q77680811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”/&gt; …</a:t>
            </a:r>
          </a:p>
        </p:txBody>
      </p:sp>
    </p:spTree>
    <p:extLst>
      <p:ext uri="{BB962C8B-B14F-4D97-AF65-F5344CB8AC3E}">
        <p14:creationId xmlns:p14="http://schemas.microsoft.com/office/powerpoint/2010/main" val="4238832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6462-063A-3647-A05E-8DD7BC08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Annotation using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CDF0-27F8-CB48-9B55-343CECE0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5757"/>
            <a:ext cx="8229600" cy="54403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liion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/search/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results.xml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&lt;result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foil and dried at 80°C under vacuum for 5 h.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Lithium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sheet was served as counter and reference 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section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reference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dictionary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(annotation to W3C spec)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81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301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AFD2-DECA-7D4E-8354-05DC284C4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6FEAD-F3F9-3645-8385-35654FBD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4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AFD2-DECA-7D4E-8354-05DC284C4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6FEAD-F3F9-3645-8385-35654FBD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865"/>
            <a:ext cx="9144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6A76AE-FCAE-DD45-B5B8-BBC1C94682D3}"/>
              </a:ext>
            </a:extLst>
          </p:cNvPr>
          <p:cNvSpPr txBox="1"/>
          <p:nvPr/>
        </p:nvSpPr>
        <p:spPr>
          <a:xfrm rot="20027744">
            <a:off x="2790846" y="3815878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6532C-6F8C-B04B-BE35-8B4F6A9EDCBB}"/>
              </a:ext>
            </a:extLst>
          </p:cNvPr>
          <p:cNvSpPr txBox="1"/>
          <p:nvPr/>
        </p:nvSpPr>
        <p:spPr>
          <a:xfrm rot="20027744">
            <a:off x="1967272" y="1236778"/>
            <a:ext cx="8418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CML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C256-BCA2-F747-AFB8-A69FBAAB0DA0}"/>
              </a:ext>
            </a:extLst>
          </p:cNvPr>
          <p:cNvSpPr txBox="1"/>
          <p:nvPr/>
        </p:nvSpPr>
        <p:spPr>
          <a:xfrm rot="20027744">
            <a:off x="1405496" y="2930357"/>
            <a:ext cx="14573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MathML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448F42-8C1F-9C4D-9D6A-520731AF5B8C}"/>
              </a:ext>
            </a:extLst>
          </p:cNvPr>
          <p:cNvSpPr txBox="1"/>
          <p:nvPr/>
        </p:nvSpPr>
        <p:spPr>
          <a:xfrm rot="20027744">
            <a:off x="1137401" y="4978081"/>
            <a:ext cx="88036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GML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6A2A6D-1936-2A4B-9592-50F52B0A5BEF}"/>
              </a:ext>
            </a:extLst>
          </p:cNvPr>
          <p:cNvSpPr txBox="1"/>
          <p:nvPr/>
        </p:nvSpPr>
        <p:spPr>
          <a:xfrm rot="20027744">
            <a:off x="6208357" y="1706035"/>
            <a:ext cx="10550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HTML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3BF018-5AB2-9D49-9B02-E4F22F0D6638}"/>
              </a:ext>
            </a:extLst>
          </p:cNvPr>
          <p:cNvSpPr txBox="1"/>
          <p:nvPr/>
        </p:nvSpPr>
        <p:spPr>
          <a:xfrm rot="20027744">
            <a:off x="3854728" y="5067039"/>
            <a:ext cx="23489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Pandas, R, etc.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E441C2-C6D8-A74F-9FF4-664F9E090FED}"/>
              </a:ext>
            </a:extLst>
          </p:cNvPr>
          <p:cNvSpPr txBox="1"/>
          <p:nvPr/>
        </p:nvSpPr>
        <p:spPr>
          <a:xfrm rot="20027744">
            <a:off x="7188045" y="5658910"/>
            <a:ext cx="8418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8806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F8205-8BDD-334E-8148-B69CBEDA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98" y="1008848"/>
            <a:ext cx="5698784" cy="4487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D97D2-3467-2F43-98C8-C479358BE0AE}"/>
              </a:ext>
            </a:extLst>
          </p:cNvPr>
          <p:cNvSpPr txBox="1"/>
          <p:nvPr/>
        </p:nvSpPr>
        <p:spPr>
          <a:xfrm>
            <a:off x="512545" y="1095475"/>
            <a:ext cx="280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>
                <a:solidFill>
                  <a:schemeClr val="accent1"/>
                </a:solidFill>
              </a:rPr>
              <a:t>getpapers -q "lithium-ion battery" -n</a:t>
            </a:r>
          </a:p>
          <a:p>
            <a:r>
              <a:rPr lang="en-GB" sz="1350" b="1" dirty="0">
                <a:solidFill>
                  <a:schemeClr val="accent1"/>
                </a:solidFill>
              </a:rPr>
              <a:t>info: Searching using </a:t>
            </a:r>
            <a:r>
              <a:rPr lang="en-GB" sz="1350" b="1" dirty="0" err="1">
                <a:solidFill>
                  <a:schemeClr val="accent1"/>
                </a:solidFill>
              </a:rPr>
              <a:t>eupmc</a:t>
            </a:r>
            <a:r>
              <a:rPr lang="en-GB" sz="1350" b="1" dirty="0">
                <a:solidFill>
                  <a:schemeClr val="accent1"/>
                </a:solidFill>
              </a:rPr>
              <a:t> API</a:t>
            </a:r>
          </a:p>
          <a:p>
            <a:r>
              <a:rPr lang="en-GB" sz="1350" b="1" dirty="0">
                <a:solidFill>
                  <a:schemeClr val="accent1"/>
                </a:solidFill>
              </a:rPr>
              <a:t>info: Found 3305 open access results</a:t>
            </a:r>
          </a:p>
          <a:p>
            <a:endParaRPr lang="en-US" sz="13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24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7DD35D-E8FC-A045-A407-0F73F4645E05}"/>
              </a:ext>
            </a:extLst>
          </p:cNvPr>
          <p:cNvSpPr txBox="1"/>
          <p:nvPr/>
        </p:nvSpPr>
        <p:spPr>
          <a:xfrm>
            <a:off x="1577068" y="3195459"/>
            <a:ext cx="640553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framework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dirty="0"/>
              <a:t> + </a:t>
            </a:r>
            <a:r>
              <a:rPr lang="en-GB" sz="2800" b="1" dirty="0" err="1"/>
              <a:t>CProject</a:t>
            </a:r>
            <a:r>
              <a:rPr lang="en-GB" sz="2800" dirty="0"/>
              <a:t> data</a:t>
            </a:r>
          </a:p>
          <a:p>
            <a:r>
              <a:rPr lang="en-GB" sz="2800" i="1" dirty="0"/>
              <a:t>scrapers</a:t>
            </a:r>
            <a:r>
              <a:rPr lang="en-GB" sz="2800" dirty="0"/>
              <a:t>: </a:t>
            </a:r>
            <a:r>
              <a:rPr lang="en-GB" sz="2800" b="1" dirty="0"/>
              <a:t>getpapers</a:t>
            </a:r>
            <a:r>
              <a:rPr lang="en-GB" sz="2800" dirty="0"/>
              <a:t>, </a:t>
            </a:r>
            <a:r>
              <a:rPr lang="en-GB" sz="2800" b="1" dirty="0"/>
              <a:t>Ferret</a:t>
            </a:r>
            <a:r>
              <a:rPr lang="en-GB" sz="2800" dirty="0"/>
              <a:t>, </a:t>
            </a:r>
            <a:r>
              <a:rPr lang="en-GB" sz="2800" b="1" dirty="0"/>
              <a:t>curl</a:t>
            </a:r>
            <a:r>
              <a:rPr lang="en-GB" sz="2800" dirty="0"/>
              <a:t>, </a:t>
            </a:r>
            <a:r>
              <a:rPr lang="en-GB" sz="2800" b="1" dirty="0" err="1"/>
              <a:t>scrapy</a:t>
            </a:r>
            <a:endParaRPr lang="en-GB" sz="2800" b="1" dirty="0"/>
          </a:p>
          <a:p>
            <a:r>
              <a:rPr lang="en-GB" sz="2800" i="1" dirty="0"/>
              <a:t>cleaners</a:t>
            </a:r>
            <a:r>
              <a:rPr lang="en-GB" sz="2800" dirty="0"/>
              <a:t>: </a:t>
            </a:r>
            <a:r>
              <a:rPr lang="en-GB" sz="2800" b="1" dirty="0" err="1"/>
              <a:t>PDFBox</a:t>
            </a:r>
            <a:r>
              <a:rPr lang="en-GB" sz="2800" dirty="0"/>
              <a:t>, </a:t>
            </a:r>
            <a:r>
              <a:rPr lang="en-GB" sz="2800" b="1" dirty="0"/>
              <a:t>Tidy/</a:t>
            </a:r>
            <a:r>
              <a:rPr lang="en-GB" sz="2800" b="1" dirty="0" err="1"/>
              <a:t>Jsoup</a:t>
            </a:r>
            <a:r>
              <a:rPr lang="en-GB" sz="2800" dirty="0"/>
              <a:t>, etc. </a:t>
            </a:r>
            <a:r>
              <a:rPr lang="en-GB" sz="2800" b="1" dirty="0" err="1"/>
              <a:t>Grobid</a:t>
            </a:r>
            <a:endParaRPr lang="en-GB" sz="2800" b="1" dirty="0"/>
          </a:p>
          <a:p>
            <a:r>
              <a:rPr lang="en-GB" sz="2800" i="1" dirty="0"/>
              <a:t>transformers</a:t>
            </a:r>
            <a:r>
              <a:rPr lang="en-GB" sz="2800" dirty="0"/>
              <a:t>: </a:t>
            </a:r>
            <a:r>
              <a:rPr lang="en-GB" sz="2800" b="1" dirty="0"/>
              <a:t>xml2html</a:t>
            </a:r>
            <a:r>
              <a:rPr lang="en-GB" sz="2800" dirty="0"/>
              <a:t>, </a:t>
            </a:r>
            <a:r>
              <a:rPr lang="en-GB" sz="2800" b="1" dirty="0" err="1"/>
              <a:t>ami</a:t>
            </a:r>
            <a:r>
              <a:rPr lang="en-GB" sz="2800" b="1" dirty="0"/>
              <a:t> </a:t>
            </a:r>
            <a:r>
              <a:rPr lang="en-GB" sz="2800" b="1" dirty="0" err="1"/>
              <a:t>ocr</a:t>
            </a:r>
            <a:r>
              <a:rPr lang="en-GB" sz="2800" dirty="0"/>
              <a:t>, </a:t>
            </a:r>
            <a:r>
              <a:rPr lang="en-GB" sz="2800" b="1" dirty="0"/>
              <a:t>KNIME</a:t>
            </a:r>
          </a:p>
          <a:p>
            <a:r>
              <a:rPr lang="en-GB" sz="2800" i="1" dirty="0"/>
              <a:t>dictionaries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b="1" dirty="0"/>
              <a:t> dictionary</a:t>
            </a:r>
          </a:p>
          <a:p>
            <a:r>
              <a:rPr lang="en-GB" sz="2800" i="1" dirty="0"/>
              <a:t>indexing and annotation</a:t>
            </a:r>
            <a:r>
              <a:rPr lang="en-GB" sz="2800" dirty="0"/>
              <a:t>: </a:t>
            </a:r>
            <a:r>
              <a:rPr lang="en-GB" sz="2800" b="1" dirty="0" err="1"/>
              <a:t>Solr</a:t>
            </a:r>
            <a:r>
              <a:rPr lang="en-GB" sz="2800" b="1" dirty="0"/>
              <a:t>, </a:t>
            </a:r>
            <a:r>
              <a:rPr lang="en-GB" sz="2800" b="1" dirty="0" err="1"/>
              <a:t>ami</a:t>
            </a:r>
            <a:endParaRPr lang="en-GB" sz="2800" b="1" dirty="0"/>
          </a:p>
          <a:p>
            <a:r>
              <a:rPr lang="en-GB" sz="2800" i="1" dirty="0"/>
              <a:t>Analysis and display</a:t>
            </a:r>
            <a:r>
              <a:rPr lang="en-GB" sz="2800" dirty="0"/>
              <a:t>: </a:t>
            </a:r>
            <a:r>
              <a:rPr lang="en-GB" sz="2800" b="1" dirty="0"/>
              <a:t>R, KNIME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F7411-D1DC-EE4F-8C88-8E490F82E18A}"/>
              </a:ext>
            </a:extLst>
          </p:cNvPr>
          <p:cNvSpPr txBox="1"/>
          <p:nvPr/>
        </p:nvSpPr>
        <p:spPr>
          <a:xfrm>
            <a:off x="2786649" y="0"/>
            <a:ext cx="379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ContentMine Tools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41C589-0771-DC4F-A775-21FA84A295B5}"/>
              </a:ext>
            </a:extLst>
          </p:cNvPr>
          <p:cNvGrpSpPr/>
          <p:nvPr/>
        </p:nvGrpSpPr>
        <p:grpSpPr>
          <a:xfrm>
            <a:off x="340341" y="828060"/>
            <a:ext cx="8489793" cy="2185670"/>
            <a:chOff x="407796" y="547945"/>
            <a:chExt cx="8489793" cy="2185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69392D-5D1F-1445-9C0E-83E7EAC6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796" y="547945"/>
              <a:ext cx="8489793" cy="2185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8D45F6-3203-CF4C-9C8C-2BAF336DAB95}"/>
                </a:ext>
              </a:extLst>
            </p:cNvPr>
            <p:cNvSpPr txBox="1"/>
            <p:nvPr/>
          </p:nvSpPr>
          <p:spPr>
            <a:xfrm>
              <a:off x="1299749" y="1686996"/>
              <a:ext cx="1284904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scrape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F17971-46EA-7249-B47B-1881EBFC19B2}"/>
                </a:ext>
              </a:extLst>
            </p:cNvPr>
            <p:cNvSpPr txBox="1"/>
            <p:nvPr/>
          </p:nvSpPr>
          <p:spPr>
            <a:xfrm>
              <a:off x="2862341" y="1686995"/>
              <a:ext cx="1085554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clean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ABD43-26A4-5146-B1B7-AC66082D4F85}"/>
                </a:ext>
              </a:extLst>
            </p:cNvPr>
            <p:cNvSpPr txBox="1"/>
            <p:nvPr/>
          </p:nvSpPr>
          <p:spPr>
            <a:xfrm>
              <a:off x="4896497" y="1686995"/>
              <a:ext cx="1728358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annotate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16C9EB-54F9-144B-96FB-312F61AC47B0}"/>
                </a:ext>
              </a:extLst>
            </p:cNvPr>
            <p:cNvSpPr txBox="1"/>
            <p:nvPr/>
          </p:nvSpPr>
          <p:spPr>
            <a:xfrm>
              <a:off x="7108363" y="1686995"/>
              <a:ext cx="1377878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display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24CF3D2-0C8B-624B-89AB-E7C0AB60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94" y="5194601"/>
            <a:ext cx="993842" cy="8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3 at 18.1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6" y="1047131"/>
            <a:ext cx="8995444" cy="38354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37503" y="291775"/>
            <a:ext cx="3867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 these mean?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45EB8E-2A28-254B-8B20-4351BC9D8D58}"/>
              </a:ext>
            </a:extLst>
          </p:cNvPr>
          <p:cNvSpPr/>
          <p:nvPr/>
        </p:nvSpPr>
        <p:spPr>
          <a:xfrm rot="21256101">
            <a:off x="6807356" y="2445485"/>
            <a:ext cx="125790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4E5DE-5FAA-D84C-BEBD-486748364970}"/>
              </a:ext>
            </a:extLst>
          </p:cNvPr>
          <p:cNvSpPr/>
          <p:nvPr/>
        </p:nvSpPr>
        <p:spPr>
          <a:xfrm rot="21256101">
            <a:off x="5770171" y="2324649"/>
            <a:ext cx="140263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9AB19F-D77E-3F44-963F-3980BD869D01}"/>
              </a:ext>
            </a:extLst>
          </p:cNvPr>
          <p:cNvSpPr/>
          <p:nvPr/>
        </p:nvSpPr>
        <p:spPr>
          <a:xfrm rot="21256101">
            <a:off x="4232371" y="2198137"/>
            <a:ext cx="853859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461-3835-0C49-8774-5894610E1F42}"/>
              </a:ext>
            </a:extLst>
          </p:cNvPr>
          <p:cNvSpPr txBox="1"/>
          <p:nvPr/>
        </p:nvSpPr>
        <p:spPr>
          <a:xfrm>
            <a:off x="6117898" y="2900766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4A02-4571-924F-9C00-BD167DD36979}"/>
              </a:ext>
            </a:extLst>
          </p:cNvPr>
          <p:cNvSpPr txBox="1"/>
          <p:nvPr/>
        </p:nvSpPr>
        <p:spPr>
          <a:xfrm>
            <a:off x="7295269" y="2954921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00381-DB82-7D47-8B79-1188E0912AFB}"/>
              </a:ext>
            </a:extLst>
          </p:cNvPr>
          <p:cNvSpPr txBox="1"/>
          <p:nvPr/>
        </p:nvSpPr>
        <p:spPr>
          <a:xfrm>
            <a:off x="3791591" y="1533907"/>
            <a:ext cx="13130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1E036-DBA9-C144-8AA3-FE1F0351E9A3}"/>
              </a:ext>
            </a:extLst>
          </p:cNvPr>
          <p:cNvSpPr txBox="1"/>
          <p:nvPr/>
        </p:nvSpPr>
        <p:spPr>
          <a:xfrm>
            <a:off x="2585620" y="5286899"/>
            <a:ext cx="50380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 Narrative</a:t>
            </a:r>
          </a:p>
        </p:txBody>
      </p:sp>
    </p:spTree>
    <p:extLst>
      <p:ext uri="{BB962C8B-B14F-4D97-AF65-F5344CB8AC3E}">
        <p14:creationId xmlns:p14="http://schemas.microsoft.com/office/powerpoint/2010/main" val="753848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118874" y="370019"/>
            <a:ext cx="3036785" cy="1988101"/>
            <a:chOff x="3273952" y="699288"/>
            <a:chExt cx="2125498" cy="1471154"/>
          </a:xfrm>
        </p:grpSpPr>
        <p:sp>
          <p:nvSpPr>
            <p:cNvPr id="4" name="Rectangle 3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41563" y="3165981"/>
            <a:ext cx="3761150" cy="3055075"/>
            <a:chOff x="3273952" y="699288"/>
            <a:chExt cx="2125498" cy="1471154"/>
          </a:xfrm>
        </p:grpSpPr>
        <p:sp>
          <p:nvSpPr>
            <p:cNvPr id="50" name="Rectangle 49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273952" y="721702"/>
              <a:ext cx="531684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abstract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324752" y="1061367"/>
              <a:ext cx="573825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273952" y="1547370"/>
              <a:ext cx="662711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/>
          <p:cNvCxnSpPr/>
          <p:nvPr/>
        </p:nvCxnSpPr>
        <p:spPr>
          <a:xfrm>
            <a:off x="1806835" y="3322699"/>
            <a:ext cx="1317924" cy="501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94" idx="1"/>
          </p:cNvCxnSpPr>
          <p:nvPr/>
        </p:nvCxnSpPr>
        <p:spPr>
          <a:xfrm>
            <a:off x="1806835" y="3982385"/>
            <a:ext cx="1763176" cy="566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55935" y="3124138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66503" y="34743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Dict</a:t>
            </a:r>
            <a:r>
              <a:rPr lang="en-US" b="1" dirty="0">
                <a:solidFill>
                  <a:srgbClr val="FF0000"/>
                </a:solidFill>
              </a:rPr>
              <a:t> A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904450" y="4879083"/>
            <a:ext cx="1317924" cy="50144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01" idx="1"/>
          </p:cNvCxnSpPr>
          <p:nvPr/>
        </p:nvCxnSpPr>
        <p:spPr>
          <a:xfrm>
            <a:off x="1828250" y="5449869"/>
            <a:ext cx="1951311" cy="33394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77350" y="4680522"/>
            <a:ext cx="850900" cy="11858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087918" y="5030741"/>
            <a:ext cx="74506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</a:rPr>
              <a:t>Dict</a:t>
            </a:r>
            <a:r>
              <a:rPr lang="en-US" b="1" dirty="0">
                <a:solidFill>
                  <a:schemeClr val="accent3"/>
                </a:solidFill>
              </a:rPr>
              <a:t> B</a:t>
            </a: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 flipV="1">
            <a:off x="1828250" y="5030741"/>
            <a:ext cx="1443311" cy="24272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96" idx="3"/>
          </p:cNvCxnSpPr>
          <p:nvPr/>
        </p:nvCxnSpPr>
        <p:spPr>
          <a:xfrm flipV="1">
            <a:off x="1828250" y="4730601"/>
            <a:ext cx="1443311" cy="8254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000635" y="3702957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508635" y="4527852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210185" y="460969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22374" y="4702978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03835" y="535895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18185" y="576306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6" idx="1"/>
          </p:cNvCxnSpPr>
          <p:nvPr/>
        </p:nvCxnSpPr>
        <p:spPr>
          <a:xfrm flipH="1" flipV="1">
            <a:off x="5394428" y="3322699"/>
            <a:ext cx="2091877" cy="562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486305" y="3292470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07720" y="3763304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cxnSp>
        <p:nvCxnSpPr>
          <p:cNvPr id="113" name="Straight Arrow Connector 112"/>
          <p:cNvCxnSpPr>
            <a:stCxn id="114" idx="1"/>
          </p:cNvCxnSpPr>
          <p:nvPr/>
        </p:nvCxnSpPr>
        <p:spPr>
          <a:xfrm flipH="1" flipV="1">
            <a:off x="5492714" y="4796246"/>
            <a:ext cx="2091877" cy="5627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584591" y="4766017"/>
            <a:ext cx="850900" cy="1185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584591" y="5035793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Table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2352" y="1124555"/>
            <a:ext cx="2514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MINING</a:t>
            </a:r>
          </a:p>
          <a:p>
            <a:r>
              <a:rPr lang="en-US" sz="2800" dirty="0">
                <a:solidFill>
                  <a:srgbClr val="FF6600"/>
                </a:solidFill>
              </a:rPr>
              <a:t>with sections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and dictionaries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641838" y="2394974"/>
            <a:ext cx="22422" cy="771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8904" y="6332834"/>
            <a:ext cx="53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[W3C Annotation / </a:t>
            </a:r>
            <a:r>
              <a:rPr lang="en-US" sz="2400" i="1" dirty="0">
                <a:hlinkClick r:id="rId3"/>
              </a:rPr>
              <a:t>https://hypothes.is/</a:t>
            </a:r>
            <a:r>
              <a:rPr lang="en-US" sz="2400" i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789411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F9D46-DD37-BB4C-986F-1B2AA48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" y="1160445"/>
            <a:ext cx="8284373" cy="31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78074-1118-3247-AF96-9F0F756E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6" y="2495952"/>
            <a:ext cx="7947395" cy="26565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10807-FEF2-5B49-A621-0F7A569CD266}"/>
              </a:ext>
            </a:extLst>
          </p:cNvPr>
          <p:cNvSpPr txBox="1"/>
          <p:nvPr/>
        </p:nvSpPr>
        <p:spPr>
          <a:xfrm>
            <a:off x="1608280" y="352532"/>
            <a:ext cx="61113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Dashboard of 200 articles searched with 5 dictionaries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9E482-12C8-104A-832F-8EB66C5A1440}"/>
              </a:ext>
            </a:extLst>
          </p:cNvPr>
          <p:cNvSpPr txBox="1"/>
          <p:nvPr/>
        </p:nvSpPr>
        <p:spPr>
          <a:xfrm>
            <a:off x="1608280" y="79111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2C95D-2B51-A543-B272-6B2E09C87D97}"/>
              </a:ext>
            </a:extLst>
          </p:cNvPr>
          <p:cNvSpPr txBox="1"/>
          <p:nvPr/>
        </p:nvSpPr>
        <p:spPr>
          <a:xfrm>
            <a:off x="2467816" y="791113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AE475-3030-C940-830F-7EEE915D75D2}"/>
              </a:ext>
            </a:extLst>
          </p:cNvPr>
          <p:cNvSpPr txBox="1"/>
          <p:nvPr/>
        </p:nvSpPr>
        <p:spPr>
          <a:xfrm>
            <a:off x="3354395" y="791113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FB993-74E1-C942-97E1-2142A786697E}"/>
              </a:ext>
            </a:extLst>
          </p:cNvPr>
          <p:cNvSpPr txBox="1"/>
          <p:nvPr/>
        </p:nvSpPr>
        <p:spPr>
          <a:xfrm>
            <a:off x="4525714" y="796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D7AEA-524F-DF46-9BA6-B64DCAF16FAD}"/>
              </a:ext>
            </a:extLst>
          </p:cNvPr>
          <p:cNvSpPr txBox="1"/>
          <p:nvPr/>
        </p:nvSpPr>
        <p:spPr>
          <a:xfrm>
            <a:off x="5582740" y="791113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08842-87C6-4546-BDAA-3E9CD618939E}"/>
              </a:ext>
            </a:extLst>
          </p:cNvPr>
          <p:cNvSpPr txBox="1"/>
          <p:nvPr/>
        </p:nvSpPr>
        <p:spPr>
          <a:xfrm>
            <a:off x="6811346" y="791113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214985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F9D46-DD37-BB4C-986F-1B2AA48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" y="1160445"/>
            <a:ext cx="8284373" cy="31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78074-1118-3247-AF96-9F0F756E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6" y="2495952"/>
            <a:ext cx="7947395" cy="26565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10807-FEF2-5B49-A621-0F7A569CD266}"/>
              </a:ext>
            </a:extLst>
          </p:cNvPr>
          <p:cNvSpPr txBox="1"/>
          <p:nvPr/>
        </p:nvSpPr>
        <p:spPr>
          <a:xfrm>
            <a:off x="1608280" y="352532"/>
            <a:ext cx="61113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Dashboard of 200 articles searched with 5 dictionaries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9E482-12C8-104A-832F-8EB66C5A1440}"/>
              </a:ext>
            </a:extLst>
          </p:cNvPr>
          <p:cNvSpPr txBox="1"/>
          <p:nvPr/>
        </p:nvSpPr>
        <p:spPr>
          <a:xfrm>
            <a:off x="1608280" y="79111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2C95D-2B51-A543-B272-6B2E09C87D97}"/>
              </a:ext>
            </a:extLst>
          </p:cNvPr>
          <p:cNvSpPr txBox="1"/>
          <p:nvPr/>
        </p:nvSpPr>
        <p:spPr>
          <a:xfrm>
            <a:off x="2467816" y="791113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AE475-3030-C940-830F-7EEE915D75D2}"/>
              </a:ext>
            </a:extLst>
          </p:cNvPr>
          <p:cNvSpPr txBox="1"/>
          <p:nvPr/>
        </p:nvSpPr>
        <p:spPr>
          <a:xfrm>
            <a:off x="3354395" y="791113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FB993-74E1-C942-97E1-2142A786697E}"/>
              </a:ext>
            </a:extLst>
          </p:cNvPr>
          <p:cNvSpPr txBox="1"/>
          <p:nvPr/>
        </p:nvSpPr>
        <p:spPr>
          <a:xfrm>
            <a:off x="4525714" y="796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D7AEA-524F-DF46-9BA6-B64DCAF16FAD}"/>
              </a:ext>
            </a:extLst>
          </p:cNvPr>
          <p:cNvSpPr txBox="1"/>
          <p:nvPr/>
        </p:nvSpPr>
        <p:spPr>
          <a:xfrm>
            <a:off x="5582740" y="791113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08842-87C6-4546-BDAA-3E9CD618939E}"/>
              </a:ext>
            </a:extLst>
          </p:cNvPr>
          <p:cNvSpPr txBox="1"/>
          <p:nvPr/>
        </p:nvSpPr>
        <p:spPr>
          <a:xfrm>
            <a:off x="6811346" y="791113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A75E4-3B8A-8746-B418-C9D3EF35BA47}"/>
              </a:ext>
            </a:extLst>
          </p:cNvPr>
          <p:cNvSpPr txBox="1"/>
          <p:nvPr/>
        </p:nvSpPr>
        <p:spPr>
          <a:xfrm rot="20027744">
            <a:off x="2816772" y="3402970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5493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BA290-7914-9849-97B8-E6886E92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877" y="2804432"/>
            <a:ext cx="19335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F6B5A-9EB1-994F-AF76-40147859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65" y="2430379"/>
            <a:ext cx="2141834" cy="2586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719C9-9732-1449-BB64-914492462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5" y="2714624"/>
            <a:ext cx="2873950" cy="1986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4BBD0-3E3F-2C44-ABEE-D6095538A954}"/>
              </a:ext>
            </a:extLst>
          </p:cNvPr>
          <p:cNvSpPr txBox="1"/>
          <p:nvPr/>
        </p:nvSpPr>
        <p:spPr>
          <a:xfrm>
            <a:off x="2653295" y="957907"/>
            <a:ext cx="4424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Downstream Computation:</a:t>
            </a:r>
          </a:p>
          <a:p>
            <a:r>
              <a:rPr lang="en-US" sz="3000" dirty="0"/>
              <a:t>Co-occurrence of words</a:t>
            </a:r>
          </a:p>
        </p:txBody>
      </p:sp>
    </p:spTree>
    <p:extLst>
      <p:ext uri="{BB962C8B-B14F-4D97-AF65-F5344CB8AC3E}">
        <p14:creationId xmlns:p14="http://schemas.microsoft.com/office/powerpoint/2010/main" val="1629442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D2D3-7A22-1541-AE77-4910BA28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images with ontologies</a:t>
            </a:r>
          </a:p>
        </p:txBody>
      </p:sp>
    </p:spTree>
    <p:extLst>
      <p:ext uri="{BB962C8B-B14F-4D97-AF65-F5344CB8AC3E}">
        <p14:creationId xmlns:p14="http://schemas.microsoft.com/office/powerpoint/2010/main" val="3215473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7A6E3-7096-224E-B1F5-1A239FAA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2" y="1040431"/>
            <a:ext cx="4467225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EAC9F-A621-1043-89E4-85093089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08" y="1947211"/>
            <a:ext cx="2615064" cy="2589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3A1F6D-BAFF-674C-8A2B-FE6BEE967AE9}"/>
              </a:ext>
            </a:extLst>
          </p:cNvPr>
          <p:cNvSpPr txBox="1"/>
          <p:nvPr/>
        </p:nvSpPr>
        <p:spPr>
          <a:xfrm>
            <a:off x="1854200" y="5702300"/>
            <a:ext cx="4897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Can we get anything useful with automatic tools?</a:t>
            </a:r>
          </a:p>
          <a:p>
            <a:r>
              <a:rPr lang="en-US" b="1" dirty="0">
                <a:solidFill>
                  <a:srgbClr val="C00000"/>
                </a:solidFill>
              </a:rPr>
              <a:t>Work with Matthew Dunstan, Cambridge – </a:t>
            </a:r>
          </a:p>
          <a:p>
            <a:r>
              <a:rPr lang="en-US" b="1" dirty="0">
                <a:solidFill>
                  <a:srgbClr val="C00000"/>
                </a:solidFill>
              </a:rPr>
              <a:t>Cyclic voltammetry of battery materials</a:t>
            </a:r>
          </a:p>
        </p:txBody>
      </p:sp>
    </p:spTree>
    <p:extLst>
      <p:ext uri="{BB962C8B-B14F-4D97-AF65-F5344CB8AC3E}">
        <p14:creationId xmlns:p14="http://schemas.microsoft.com/office/powerpoint/2010/main" val="2381391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C0E2E-12E5-8F42-8158-A137FCAE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348"/>
            <a:ext cx="3883068" cy="4670357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56BB2-8D05-7644-86CC-D53667C49E2B}"/>
              </a:ext>
            </a:extLst>
          </p:cNvPr>
          <p:cNvSpPr txBox="1"/>
          <p:nvPr/>
        </p:nvSpPr>
        <p:spPr>
          <a:xfrm>
            <a:off x="4193610" y="889348"/>
            <a:ext cx="5088188" cy="5016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Raw materials</a:t>
            </a:r>
          </a:p>
          <a:p>
            <a:r>
              <a:rPr lang="en-GB" sz="2000" dirty="0"/>
              <a:t>       Ball milling at 800 rpm for 6 h.</a:t>
            </a:r>
          </a:p>
          <a:p>
            <a:endParaRPr lang="en-GB" sz="2000" dirty="0"/>
          </a:p>
          <a:p>
            <a:r>
              <a:rPr lang="en-GB" sz="2000" dirty="0"/>
              <a:t>       Drying at 70 °C for 14h.</a:t>
            </a:r>
          </a:p>
          <a:p>
            <a:r>
              <a:rPr lang="en-GB" sz="2000" dirty="0"/>
              <a:t>Mixture powder</a:t>
            </a:r>
          </a:p>
          <a:p>
            <a:r>
              <a:rPr lang="en-GB" sz="2000" dirty="0"/>
              <a:t>    Calcined at 950 °C for 12 h.</a:t>
            </a:r>
          </a:p>
          <a:p>
            <a:r>
              <a:rPr lang="en-GB" sz="2000" dirty="0"/>
              <a:t>LLZNO powder</a:t>
            </a:r>
          </a:p>
          <a:p>
            <a:r>
              <a:rPr lang="en-GB" sz="2000" dirty="0"/>
              <a:t>      Attrition milling at 1000 rpm for 2 h and </a:t>
            </a:r>
          </a:p>
          <a:p>
            <a:r>
              <a:rPr lang="en-GB" sz="2000" dirty="0"/>
              <a:t>   drying at 70 °C for 14 h. </a:t>
            </a:r>
          </a:p>
          <a:p>
            <a:r>
              <a:rPr lang="en-GB" sz="2000" dirty="0"/>
              <a:t>Submicron LLZNO powder </a:t>
            </a:r>
          </a:p>
          <a:p>
            <a:r>
              <a:rPr lang="en-GB" sz="2000" dirty="0"/>
              <a:t>    Pressed into pellets with 19 mm diameter at </a:t>
            </a:r>
          </a:p>
          <a:p>
            <a:r>
              <a:rPr lang="en-GB" sz="2000" dirty="0"/>
              <a:t>        200 </a:t>
            </a:r>
            <a:r>
              <a:rPr lang="en-GB" sz="2000" dirty="0" err="1"/>
              <a:t>MPa</a:t>
            </a:r>
            <a:r>
              <a:rPr lang="en-GB" sz="2000" dirty="0"/>
              <a:t> for 3 min.</a:t>
            </a:r>
          </a:p>
          <a:p>
            <a:r>
              <a:rPr lang="en-GB" sz="2000" dirty="0"/>
              <a:t>Green pellets</a:t>
            </a:r>
          </a:p>
          <a:p>
            <a:r>
              <a:rPr lang="en-GB" sz="2000" dirty="0"/>
              <a:t>     Sintering without mother powder.</a:t>
            </a:r>
          </a:p>
          <a:p>
            <a:r>
              <a:rPr lang="en-GB" sz="2000" dirty="0"/>
              <a:t>LLZNO ceramics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98B52-8C43-1045-956A-9F81547CC0BC}"/>
              </a:ext>
            </a:extLst>
          </p:cNvPr>
          <p:cNvSpPr txBox="1"/>
          <p:nvPr/>
        </p:nvSpPr>
        <p:spPr>
          <a:xfrm>
            <a:off x="1739597" y="100208"/>
            <a:ext cx="5895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Mining text from images with Tesseract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BDA60-C456-214A-98CB-41F27401EB3F}"/>
              </a:ext>
            </a:extLst>
          </p:cNvPr>
          <p:cNvSpPr txBox="1"/>
          <p:nvPr/>
        </p:nvSpPr>
        <p:spPr>
          <a:xfrm>
            <a:off x="1698171" y="5979886"/>
            <a:ext cx="76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Figure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B588D-A07B-3244-8BBA-B7F79960EDB9}"/>
              </a:ext>
            </a:extLst>
          </p:cNvPr>
          <p:cNvSpPr txBox="1"/>
          <p:nvPr/>
        </p:nvSpPr>
        <p:spPr>
          <a:xfrm>
            <a:off x="5566228" y="5979886"/>
            <a:ext cx="15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Extracted text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2E8E9D-6987-D149-864B-51953C43D546}"/>
              </a:ext>
            </a:extLst>
          </p:cNvPr>
          <p:cNvCxnSpPr/>
          <p:nvPr/>
        </p:nvCxnSpPr>
        <p:spPr>
          <a:xfrm>
            <a:off x="2971800" y="6164552"/>
            <a:ext cx="22225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987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09F66-71FE-864C-9701-4CED9F51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data from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2FD2E-D1CF-4144-B30C-1A4999E2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9" y="1417638"/>
            <a:ext cx="9144000" cy="3159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53EFE-2273-4847-8F32-A0AC186FF2FB}"/>
              </a:ext>
            </a:extLst>
          </p:cNvPr>
          <p:cNvSpPr txBox="1"/>
          <p:nvPr/>
        </p:nvSpPr>
        <p:spPr>
          <a:xfrm>
            <a:off x="4230002" y="2076638"/>
            <a:ext cx="22698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Current density: 3 Ag?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7D90F-C4F1-EA4A-A585-E832A77AADD6}"/>
              </a:ext>
            </a:extLst>
          </p:cNvPr>
          <p:cNvSpPr txBox="1"/>
          <p:nvPr/>
        </p:nvSpPr>
        <p:spPr>
          <a:xfrm>
            <a:off x="1852181" y="4635714"/>
            <a:ext cx="735329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0      300     600     900      1200    1500   1800 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Cycle numbers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F597C-BFD8-754B-8385-F2DEB8407880}"/>
              </a:ext>
            </a:extLst>
          </p:cNvPr>
          <p:cNvSpPr/>
          <p:nvPr/>
        </p:nvSpPr>
        <p:spPr>
          <a:xfrm rot="16200000">
            <a:off x="-475648" y="2812591"/>
            <a:ext cx="2523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Specific capacity (</a:t>
            </a:r>
            <a:r>
              <a:rPr lang="en-GB" dirty="0" err="1"/>
              <a:t>mAh</a:t>
            </a:r>
            <a:r>
              <a:rPr lang="en-GB" dirty="0"/>
              <a:t> g!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7ED1E-C575-EC41-BA5F-CF436FC2152B}"/>
              </a:ext>
            </a:extLst>
          </p:cNvPr>
          <p:cNvSpPr txBox="1"/>
          <p:nvPr/>
        </p:nvSpPr>
        <p:spPr>
          <a:xfrm>
            <a:off x="2318204" y="1417638"/>
            <a:ext cx="550151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1600</a:t>
            </a:r>
          </a:p>
          <a:p>
            <a:r>
              <a:rPr lang="en-GB" sz="1400" dirty="0"/>
              <a:t> </a:t>
            </a:r>
          </a:p>
          <a:p>
            <a:r>
              <a:rPr lang="en-GB" sz="1400" dirty="0"/>
              <a:t>1400</a:t>
            </a:r>
          </a:p>
          <a:p>
            <a:endParaRPr lang="en-GB" sz="1400" dirty="0"/>
          </a:p>
          <a:p>
            <a:r>
              <a:rPr lang="en-GB" sz="1400" dirty="0"/>
              <a:t>600</a:t>
            </a:r>
          </a:p>
          <a:p>
            <a:endParaRPr lang="en-GB" sz="1400" dirty="0"/>
          </a:p>
          <a:p>
            <a:r>
              <a:rPr lang="en-GB" sz="1400" dirty="0"/>
              <a:t>400</a:t>
            </a:r>
          </a:p>
          <a:p>
            <a:endParaRPr lang="en-GB" sz="1400" dirty="0"/>
          </a:p>
          <a:p>
            <a:r>
              <a:rPr lang="en-GB" sz="1400" dirty="0"/>
              <a:t>200</a:t>
            </a:r>
          </a:p>
          <a:p>
            <a:endParaRPr lang="en-GB" sz="1400" dirty="0"/>
          </a:p>
          <a:p>
            <a:r>
              <a:rPr lang="en-GB" sz="1400" dirty="0"/>
              <a:t>0</a:t>
            </a:r>
          </a:p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3DDBF-0687-684A-845A-2286EB64F723}"/>
              </a:ext>
            </a:extLst>
          </p:cNvPr>
          <p:cNvSpPr txBox="1"/>
          <p:nvPr/>
        </p:nvSpPr>
        <p:spPr>
          <a:xfrm>
            <a:off x="1640910" y="6025019"/>
            <a:ext cx="628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ontology with units would easily fix the errors</a:t>
            </a:r>
          </a:p>
        </p:txBody>
      </p:sp>
    </p:spTree>
    <p:extLst>
      <p:ext uri="{BB962C8B-B14F-4D97-AF65-F5344CB8AC3E}">
        <p14:creationId xmlns:p14="http://schemas.microsoft.com/office/powerpoint/2010/main" val="664151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BAB39-8FDA-9E49-9CD9-604FDEDE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3" y="857251"/>
            <a:ext cx="7029308" cy="51051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9BA85-8FDF-BD43-BAB2-C8351B94AB86}"/>
              </a:ext>
            </a:extLst>
          </p:cNvPr>
          <p:cNvSpPr txBox="1"/>
          <p:nvPr/>
        </p:nvSpPr>
        <p:spPr>
          <a:xfrm>
            <a:off x="3544504" y="1059381"/>
            <a:ext cx="2491131" cy="300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Extraction of data from diagrams</a:t>
            </a:r>
          </a:p>
        </p:txBody>
      </p:sp>
    </p:spTree>
    <p:extLst>
      <p:ext uri="{BB962C8B-B14F-4D97-AF65-F5344CB8AC3E}">
        <p14:creationId xmlns:p14="http://schemas.microsoft.com/office/powerpoint/2010/main" val="289766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A1691-842A-F644-B273-EC0D2BC2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1" y="3744856"/>
            <a:ext cx="2877941" cy="1879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A7AB0-1860-D041-BC95-36711866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04" y="1031770"/>
            <a:ext cx="3158887" cy="2560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9FE73-711A-6D42-8C75-141FF063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5" y="3190875"/>
            <a:ext cx="1971675" cy="2809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0E258-1A81-484B-B7C4-A8AAE1CD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9" y="921490"/>
            <a:ext cx="4065705" cy="402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EDF10E-19B6-D541-8BC0-E3F5978E34F1}"/>
              </a:ext>
            </a:extLst>
          </p:cNvPr>
          <p:cNvCxnSpPr>
            <a:cxnSpLocks/>
          </p:cNvCxnSpPr>
          <p:nvPr/>
        </p:nvCxnSpPr>
        <p:spPr>
          <a:xfrm>
            <a:off x="2954868" y="4595813"/>
            <a:ext cx="931333" cy="594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F2A01A-CCF9-8B46-8B0F-BFF7041B7427}"/>
              </a:ext>
            </a:extLst>
          </p:cNvPr>
          <p:cNvSpPr txBox="1"/>
          <p:nvPr/>
        </p:nvSpPr>
        <p:spPr>
          <a:xfrm>
            <a:off x="2628876" y="4947335"/>
            <a:ext cx="927049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 err="1">
                <a:solidFill>
                  <a:srgbClr val="FF0000"/>
                </a:solidFill>
              </a:rPr>
              <a:t>ami</a:t>
            </a:r>
            <a:r>
              <a:rPr lang="en-US" sz="1350" dirty="0">
                <a:solidFill>
                  <a:srgbClr val="FF0000"/>
                </a:solidFill>
              </a:rPr>
              <a:t>-image</a:t>
            </a:r>
          </a:p>
          <a:p>
            <a:r>
              <a:rPr lang="en-US" sz="1350" dirty="0" err="1">
                <a:solidFill>
                  <a:srgbClr val="FF0000"/>
                </a:solidFill>
              </a:rPr>
              <a:t>ami</a:t>
            </a:r>
            <a:r>
              <a:rPr lang="en-US" sz="1350" dirty="0">
                <a:solidFill>
                  <a:srgbClr val="FF0000"/>
                </a:solidFill>
              </a:rPr>
              <a:t>-pixel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78B8D-6957-2E48-B320-39F33ED9395F}"/>
              </a:ext>
            </a:extLst>
          </p:cNvPr>
          <p:cNvSpPr txBox="1"/>
          <p:nvPr/>
        </p:nvSpPr>
        <p:spPr>
          <a:xfrm>
            <a:off x="2989543" y="938215"/>
            <a:ext cx="2491131" cy="300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Extraction of data from diagrams</a:t>
            </a:r>
          </a:p>
        </p:txBody>
      </p:sp>
    </p:spTree>
    <p:extLst>
      <p:ext uri="{BB962C8B-B14F-4D97-AF65-F5344CB8AC3E}">
        <p14:creationId xmlns:p14="http://schemas.microsoft.com/office/powerpoint/2010/main" val="129187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EFA5-D233-E645-A280-1EE2D6BE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4395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</a:t>
            </a:r>
            <a:r>
              <a:rPr lang="en-US" dirty="0">
                <a:solidFill>
                  <a:srgbClr val="FF0000"/>
                </a:solidFill>
              </a:rPr>
              <a:t>an</a:t>
            </a:r>
            <a:r>
              <a:rPr lang="en-US" dirty="0"/>
              <a:t> Ontology? And its purpose?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3BF9-DF78-BF4E-945A-081DC48F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3" y="5021103"/>
            <a:ext cx="8229600" cy="114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Purposes: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 for national reporting every disease/condition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ICD-10-CM diagnosis and insurance (USA)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99C4E3F5-5C0D-2E4D-B5D4-D37419E46A2D}"/>
              </a:ext>
            </a:extLst>
          </p:cNvPr>
          <p:cNvSpPr/>
          <p:nvPr/>
        </p:nvSpPr>
        <p:spPr>
          <a:xfrm>
            <a:off x="6075642" y="3572540"/>
            <a:ext cx="348909" cy="755319"/>
          </a:xfrm>
          <a:prstGeom prst="curved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5" name="Picture 4" descr="Screen Shot 2016-03-15 at 13.05.12.png">
            <a:extLst>
              <a:ext uri="{FF2B5EF4-FFF2-40B4-BE49-F238E27FC236}">
                <a16:creationId xmlns:a16="http://schemas.microsoft.com/office/drawing/2014/main" id="{9F376531-5AD2-B043-95A8-E27D1A46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53" y="847099"/>
            <a:ext cx="6324600" cy="405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A232A-01D1-B743-8EBC-9657944A7227}"/>
              </a:ext>
            </a:extLst>
          </p:cNvPr>
          <p:cNvSpPr txBox="1"/>
          <p:nvPr/>
        </p:nvSpPr>
        <p:spPr>
          <a:xfrm>
            <a:off x="575953" y="6286807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Dictionary == Ontology</a:t>
            </a:r>
          </a:p>
        </p:txBody>
      </p:sp>
    </p:spTree>
    <p:extLst>
      <p:ext uri="{BB962C8B-B14F-4D97-AF65-F5344CB8AC3E}">
        <p14:creationId xmlns:p14="http://schemas.microsoft.com/office/powerpoint/2010/main" val="32496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A9F2A4-94EB-1846-BEE9-973C29B1D02B}"/>
              </a:ext>
            </a:extLst>
          </p:cNvPr>
          <p:cNvSpPr txBox="1"/>
          <p:nvPr/>
        </p:nvSpPr>
        <p:spPr>
          <a:xfrm>
            <a:off x="1481977" y="299065"/>
            <a:ext cx="5254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Force fields need a computable ontology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681C3-FD4A-3E4A-8A17-D30C2BC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1" y="760730"/>
            <a:ext cx="3048539" cy="219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7F9E5-6DA2-054D-BD2D-3C4201C8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85" y="1661079"/>
            <a:ext cx="3634451" cy="2416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5FFA3-9B9F-124F-BC6D-734C7C05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10" y="3087534"/>
            <a:ext cx="7658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A4A-13E8-0246-ABBC-D66E059E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3024" y="1060704"/>
            <a:ext cx="10021824" cy="362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1D347-9993-544B-89FE-4652424A8F1A}"/>
              </a:ext>
            </a:extLst>
          </p:cNvPr>
          <p:cNvSpPr txBox="1"/>
          <p:nvPr/>
        </p:nvSpPr>
        <p:spPr>
          <a:xfrm>
            <a:off x="767659" y="127000"/>
            <a:ext cx="7357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Chemical Markup Language (CML) + dictionaries supports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chemistry as a computable ontology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34A4-FA1A-7249-9353-DCFBB1B929D2}"/>
              </a:ext>
            </a:extLst>
          </p:cNvPr>
          <p:cNvSpPr txBox="1"/>
          <p:nvPr/>
        </p:nvSpPr>
        <p:spPr>
          <a:xfrm>
            <a:off x="1141343" y="4784435"/>
            <a:ext cx="31822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Crystallography and </a:t>
            </a:r>
            <a:r>
              <a:rPr lang="en-US" sz="2000" b="1" dirty="0" err="1">
                <a:solidFill>
                  <a:srgbClr val="C00000"/>
                </a:solidFill>
              </a:rPr>
              <a:t>nano</a:t>
            </a:r>
            <a:endParaRPr lang="en-US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Computational 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6A5FB-3DA4-3242-8075-9E06229821F6}"/>
              </a:ext>
            </a:extLst>
          </p:cNvPr>
          <p:cNvSpPr txBox="1"/>
          <p:nvPr/>
        </p:nvSpPr>
        <p:spPr>
          <a:xfrm rot="20117002">
            <a:off x="4673968" y="2772818"/>
            <a:ext cx="297549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CompChem</a:t>
            </a:r>
            <a:r>
              <a:rPr lang="en-US" sz="2800" b="1" dirty="0">
                <a:solidFill>
                  <a:srgbClr val="FF0000"/>
                </a:solidFill>
              </a:rPr>
              <a:t> Logfile</a:t>
            </a:r>
          </a:p>
        </p:txBody>
      </p:sp>
    </p:spTree>
    <p:extLst>
      <p:ext uri="{BB962C8B-B14F-4D97-AF65-F5344CB8AC3E}">
        <p14:creationId xmlns:p14="http://schemas.microsoft.com/office/powerpoint/2010/main" val="3837068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A4A-13E8-0246-ABBC-D66E059E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3024" y="1060704"/>
            <a:ext cx="10021824" cy="362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1D347-9993-544B-89FE-4652424A8F1A}"/>
              </a:ext>
            </a:extLst>
          </p:cNvPr>
          <p:cNvSpPr txBox="1"/>
          <p:nvPr/>
        </p:nvSpPr>
        <p:spPr>
          <a:xfrm>
            <a:off x="767659" y="127000"/>
            <a:ext cx="4763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CML + dictionaries supports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chemistry as a computable ontology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34A4-FA1A-7249-9353-DCFBB1B929D2}"/>
              </a:ext>
            </a:extLst>
          </p:cNvPr>
          <p:cNvSpPr txBox="1"/>
          <p:nvPr/>
        </p:nvSpPr>
        <p:spPr>
          <a:xfrm>
            <a:off x="1141343" y="4784435"/>
            <a:ext cx="31822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Crystallography and </a:t>
            </a:r>
            <a:r>
              <a:rPr lang="en-US" sz="2000" b="1" dirty="0" err="1">
                <a:solidFill>
                  <a:srgbClr val="C00000"/>
                </a:solidFill>
              </a:rPr>
              <a:t>nano</a:t>
            </a:r>
            <a:endParaRPr lang="en-US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Computational 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6A5FB-3DA4-3242-8075-9E06229821F6}"/>
              </a:ext>
            </a:extLst>
          </p:cNvPr>
          <p:cNvSpPr txBox="1"/>
          <p:nvPr/>
        </p:nvSpPr>
        <p:spPr>
          <a:xfrm>
            <a:off x="5947397" y="173166"/>
            <a:ext cx="206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CompChem</a:t>
            </a:r>
            <a:r>
              <a:rPr lang="en-US" dirty="0">
                <a:solidFill>
                  <a:srgbClr val="FF0000"/>
                </a:solidFill>
              </a:rPr>
              <a:t> Logfile </a:t>
            </a:r>
          </a:p>
          <a:p>
            <a:r>
              <a:rPr lang="en-US" dirty="0">
                <a:solidFill>
                  <a:srgbClr val="FF0000"/>
                </a:solidFill>
              </a:rPr>
              <a:t>(VASP, CASTEP,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4247C-709B-DF4C-9854-422A9E4F37FD}"/>
              </a:ext>
            </a:extLst>
          </p:cNvPr>
          <p:cNvSpPr txBox="1"/>
          <p:nvPr/>
        </p:nvSpPr>
        <p:spPr>
          <a:xfrm rot="20027744">
            <a:off x="1648519" y="2640383"/>
            <a:ext cx="51532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 Narrative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5859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3ABB5-6964-7144-8526-F9D859C1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8" y="0"/>
            <a:ext cx="9144000" cy="4770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C4DC9-F7EE-424F-AD40-C37ED336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" y="2086256"/>
            <a:ext cx="7734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5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3ABB5-6964-7144-8526-F9D859C1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8" y="0"/>
            <a:ext cx="9144000" cy="4770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C4DC9-F7EE-424F-AD40-C37ED336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" y="2086256"/>
            <a:ext cx="7734300" cy="405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03B37-3D76-B546-998C-7953F351241E}"/>
              </a:ext>
            </a:extLst>
          </p:cNvPr>
          <p:cNvSpPr txBox="1"/>
          <p:nvPr/>
        </p:nvSpPr>
        <p:spPr>
          <a:xfrm rot="20027744">
            <a:off x="2245945" y="3402970"/>
            <a:ext cx="51532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 Narrative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6499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803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27A6-8090-694A-BD13-0F9C0FFE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083"/>
            <a:ext cx="8229600" cy="1143000"/>
          </a:xfrm>
        </p:spPr>
        <p:txBody>
          <a:bodyPr/>
          <a:lstStyle/>
          <a:p>
            <a:r>
              <a:rPr lang="en-US" dirty="0"/>
              <a:t>Free Document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89900-4A09-C64B-B22F-8A45AE8B0165}"/>
              </a:ext>
            </a:extLst>
          </p:cNvPr>
          <p:cNvSpPr txBox="1"/>
          <p:nvPr/>
        </p:nvSpPr>
        <p:spPr>
          <a:xfrm>
            <a:off x="6242949" y="6488668"/>
            <a:ext cx="290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https://ethos.bl.uk/Home.do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88CBAA-2868-2B4C-93F9-CC8101D8C5D6}"/>
              </a:ext>
            </a:extLst>
          </p:cNvPr>
          <p:cNvGrpSpPr/>
          <p:nvPr/>
        </p:nvGrpSpPr>
        <p:grpSpPr>
          <a:xfrm>
            <a:off x="621613" y="2183860"/>
            <a:ext cx="2985965" cy="537111"/>
            <a:chOff x="967828" y="2769878"/>
            <a:chExt cx="2985965" cy="5371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5D8DAE-86B5-B24D-9381-A5D41ABAE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5048" y="2799765"/>
              <a:ext cx="1518745" cy="457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C71FF4-ED1F-9E46-A2B1-F3C94B87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828" y="2769878"/>
              <a:ext cx="1464267" cy="537111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91F2E-564B-8646-ADB4-39B77F656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66" y="1363681"/>
            <a:ext cx="2066290" cy="439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5D343-4ECE-B54C-A2FB-C53980F4EF34}"/>
              </a:ext>
            </a:extLst>
          </p:cNvPr>
          <p:cNvSpPr txBox="1"/>
          <p:nvPr/>
        </p:nvSpPr>
        <p:spPr>
          <a:xfrm>
            <a:off x="60080" y="6488668"/>
            <a:ext cx="258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https://www.redalyc.org/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A112B7-9678-9C4C-A211-D4F77BA69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48" y="2465013"/>
            <a:ext cx="1901174" cy="4381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C8ABB-8400-E745-98BA-B4D8A4E261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52" y="4654946"/>
            <a:ext cx="4614718" cy="5787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9CCC942-8D18-5548-907B-B4361BB389A9}"/>
              </a:ext>
            </a:extLst>
          </p:cNvPr>
          <p:cNvGrpSpPr/>
          <p:nvPr/>
        </p:nvGrpSpPr>
        <p:grpSpPr>
          <a:xfrm>
            <a:off x="722718" y="3118961"/>
            <a:ext cx="4622800" cy="635000"/>
            <a:chOff x="593255" y="3599750"/>
            <a:chExt cx="4622800" cy="635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A03530-744C-A94D-8BBF-039C717C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3255" y="3599750"/>
              <a:ext cx="4622800" cy="635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11AE05-D41F-284C-AD71-CFE4E212D6ED}"/>
                </a:ext>
              </a:extLst>
            </p:cNvPr>
            <p:cNvSpPr txBox="1"/>
            <p:nvPr/>
          </p:nvSpPr>
          <p:spPr>
            <a:xfrm>
              <a:off x="3034118" y="3686417"/>
              <a:ext cx="212429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100,000 Theses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AD6C176-D3FC-6B44-83A4-7216B0C34D8A}"/>
              </a:ext>
            </a:extLst>
          </p:cNvPr>
          <p:cNvSpPr txBox="1"/>
          <p:nvPr/>
        </p:nvSpPr>
        <p:spPr>
          <a:xfrm>
            <a:off x="2885056" y="1287905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4,700,000 abstracts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5EAF82-547F-8443-B04E-61DE76C1C348}"/>
              </a:ext>
            </a:extLst>
          </p:cNvPr>
          <p:cNvSpPr txBox="1"/>
          <p:nvPr/>
        </p:nvSpPr>
        <p:spPr>
          <a:xfrm>
            <a:off x="3565111" y="2159644"/>
            <a:ext cx="2248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50,000 preprints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4E1B00-37F4-0645-86F9-361E214271EC}"/>
              </a:ext>
            </a:extLst>
          </p:cNvPr>
          <p:cNvSpPr txBox="1"/>
          <p:nvPr/>
        </p:nvSpPr>
        <p:spPr>
          <a:xfrm>
            <a:off x="115135" y="6107965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https://doaj.org</a:t>
            </a:r>
            <a:r>
              <a:rPr 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39DBC8-F681-EB4C-A8CA-E2870FCDFFCC}"/>
              </a:ext>
            </a:extLst>
          </p:cNvPr>
          <p:cNvSpPr txBox="1"/>
          <p:nvPr/>
        </p:nvSpPr>
        <p:spPr>
          <a:xfrm>
            <a:off x="3512792" y="6154131"/>
            <a:ext cx="2065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2"/>
              </a:rPr>
              <a:t>https://biorxiv.org</a:t>
            </a:r>
          </a:p>
          <a:p>
            <a:r>
              <a:rPr lang="en-US" dirty="0">
                <a:hlinkClick r:id="rId12"/>
              </a:rPr>
              <a:t>https://medrxiv.org</a:t>
            </a:r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DD73-B4ED-7F42-8A2C-9D56482A080D}"/>
              </a:ext>
            </a:extLst>
          </p:cNvPr>
          <p:cNvSpPr txBox="1"/>
          <p:nvPr/>
        </p:nvSpPr>
        <p:spPr>
          <a:xfrm>
            <a:off x="1565126" y="4129589"/>
            <a:ext cx="2937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Mexico, Latin America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AB3B21-7C07-9B45-A66E-52D581658C11}"/>
              </a:ext>
            </a:extLst>
          </p:cNvPr>
          <p:cNvSpPr txBox="1"/>
          <p:nvPr/>
        </p:nvSpPr>
        <p:spPr>
          <a:xfrm>
            <a:off x="6242949" y="6188217"/>
            <a:ext cx="234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/>
              <a:t>europepmc.org</a:t>
            </a:r>
            <a:endParaRPr lang="en-US" dirty="0"/>
          </a:p>
        </p:txBody>
      </p:sp>
      <p:pic>
        <p:nvPicPr>
          <p:cNvPr id="34" name="Content Placeholder 20">
            <a:extLst>
              <a:ext uri="{FF2B5EF4-FFF2-40B4-BE49-F238E27FC236}">
                <a16:creationId xmlns:a16="http://schemas.microsoft.com/office/drawing/2014/main" id="{5913E036-8F98-F243-849F-F168CBD1EA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3932" y="2024680"/>
            <a:ext cx="3265041" cy="2104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644F83D-2470-B245-BF48-1C1FEFA37DBF}"/>
              </a:ext>
            </a:extLst>
          </p:cNvPr>
          <p:cNvSpPr txBox="1"/>
          <p:nvPr/>
        </p:nvSpPr>
        <p:spPr>
          <a:xfrm>
            <a:off x="6201295" y="5104015"/>
            <a:ext cx="243701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And your archive?</a:t>
            </a:r>
          </a:p>
        </p:txBody>
      </p:sp>
    </p:spTree>
    <p:extLst>
      <p:ext uri="{BB962C8B-B14F-4D97-AF65-F5344CB8AC3E}">
        <p14:creationId xmlns:p14="http://schemas.microsoft.com/office/powerpoint/2010/main" val="644285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6E91-23BA-EE4F-86CF-F85FED07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Theses (</a:t>
            </a:r>
            <a:r>
              <a:rPr lang="en-US" dirty="0" err="1"/>
              <a:t>EThOS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AE00E-4BE5-A44B-B0AB-507180B4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09" y="1417638"/>
            <a:ext cx="3080011" cy="4928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65E646-F9A9-A347-996A-F7ED6410DE97}"/>
              </a:ext>
            </a:extLst>
          </p:cNvPr>
          <p:cNvSpPr/>
          <p:nvPr/>
        </p:nvSpPr>
        <p:spPr>
          <a:xfrm>
            <a:off x="4572000" y="260884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24292E"/>
                </a:solidFill>
                <a:latin typeface="-apple-system"/>
              </a:rPr>
              <a:t>A full-text search API to find relevant theses.</a:t>
            </a:r>
          </a:p>
          <a:p>
            <a:endParaRPr lang="en-GB" b="1" dirty="0">
              <a:solidFill>
                <a:srgbClr val="24292E"/>
              </a:solidFill>
              <a:latin typeface="-apple-system"/>
            </a:endParaRP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3"/>
              </a:rPr>
              <a:t>data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 from the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4"/>
              </a:rPr>
              <a:t>EThOS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 service and the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5"/>
              </a:rPr>
              <a:t>tools of the UK Web Archive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  -&gt; full-text search API to find relevant theses.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1: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6"/>
              </a:rPr>
              <a:t>Searching eTheses for the openVirus project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2: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7"/>
              </a:rPr>
              <a:t>Bringing Metadata &amp; Full-text Together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dirty="0">
                <a:solidFill>
                  <a:srgbClr val="0366D6"/>
                </a:solidFill>
                <a:latin typeface="-apple-system"/>
                <a:hlinkClick r:id="rId8"/>
              </a:rPr>
              <a:t>This notebook illustrates how to use the API</a:t>
            </a:r>
            <a:endParaRPr lang="en-GB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82F87-697E-2A40-81BE-5B4BC590C702}"/>
              </a:ext>
            </a:extLst>
          </p:cNvPr>
          <p:cNvSpPr txBox="1"/>
          <p:nvPr/>
        </p:nvSpPr>
        <p:spPr>
          <a:xfrm>
            <a:off x="5843660" y="2083633"/>
            <a:ext cx="14360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Andy Jackson</a:t>
            </a:r>
          </a:p>
        </p:txBody>
      </p:sp>
    </p:spTree>
    <p:extLst>
      <p:ext uri="{BB962C8B-B14F-4D97-AF65-F5344CB8AC3E}">
        <p14:creationId xmlns:p14="http://schemas.microsoft.com/office/powerpoint/2010/main" val="1776498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A00B2-66DB-CC4C-9DDF-455E0690BA82}"/>
              </a:ext>
            </a:extLst>
          </p:cNvPr>
          <p:cNvSpPr txBox="1"/>
          <p:nvPr/>
        </p:nvSpPr>
        <p:spPr>
          <a:xfrm>
            <a:off x="1562100" y="3225800"/>
            <a:ext cx="71690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tools (mining, ontologies, etc.) are Open.</a:t>
            </a:r>
          </a:p>
          <a:p>
            <a:r>
              <a:rPr lang="en-US" sz="2800" dirty="0"/>
              <a:t>Happy to collaborate.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pm286@cam.ac.uk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https://github.com/petermr</a:t>
            </a:r>
            <a:r>
              <a:rPr lang="en-US" sz="2800" dirty="0"/>
              <a:t> : many repositories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13FD1-E001-4046-81E9-E53937B09C5D}"/>
              </a:ext>
            </a:extLst>
          </p:cNvPr>
          <p:cNvSpPr txBox="1"/>
          <p:nvPr/>
        </p:nvSpPr>
        <p:spPr>
          <a:xfrm>
            <a:off x="1617531" y="755374"/>
            <a:ext cx="3529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Thanks:</a:t>
            </a:r>
          </a:p>
          <a:p>
            <a:r>
              <a:rPr lang="en-US" dirty="0"/>
              <a:t>Mathew Dunstan: Batteries</a:t>
            </a:r>
          </a:p>
          <a:p>
            <a:r>
              <a:rPr lang="en-US" dirty="0" err="1"/>
              <a:t>Shweata</a:t>
            </a:r>
            <a:r>
              <a:rPr lang="en-US" dirty="0"/>
              <a:t> N Hegde: word extractions</a:t>
            </a:r>
          </a:p>
          <a:p>
            <a:r>
              <a:rPr lang="en-US" dirty="0" err="1"/>
              <a:t>Ayusg</a:t>
            </a:r>
            <a:r>
              <a:rPr lang="en-US" dirty="0"/>
              <a:t> Garg: </a:t>
            </a:r>
            <a:r>
              <a:rPr lang="en-US" dirty="0" err="1"/>
              <a:t>pygetpapers</a:t>
            </a:r>
            <a:endParaRPr lang="en-US" dirty="0"/>
          </a:p>
          <a:p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r>
              <a:rPr lang="en-US" dirty="0"/>
              <a:t>: </a:t>
            </a:r>
            <a:r>
              <a:rPr lang="en-US" dirty="0" err="1"/>
              <a:t>ChemicalTagger</a:t>
            </a:r>
            <a:endParaRPr lang="en-US" dirty="0"/>
          </a:p>
          <a:p>
            <a:r>
              <a:rPr lang="en-US" dirty="0"/>
              <a:t>Daniel Lowe: OPSIN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74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24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F7F6-C77F-2247-AB39-7AAF2DF1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ontologies?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56CE-2000-4045-9C73-CA0F597E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1"/>
            <a:ext cx="8342243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Explanation, translation,  to humans</a:t>
            </a:r>
          </a:p>
          <a:p>
            <a:r>
              <a:rPr lang="en-US" dirty="0"/>
              <a:t>Data validation e.g. CIF, </a:t>
            </a:r>
            <a:r>
              <a:rPr lang="en-US" b="1" dirty="0"/>
              <a:t>crystallography</a:t>
            </a:r>
          </a:p>
          <a:p>
            <a:r>
              <a:rPr lang="en-US" dirty="0"/>
              <a:t>Data transformation , CML[1] </a:t>
            </a:r>
            <a:r>
              <a:rPr lang="en-US" b="1" dirty="0"/>
              <a:t>comp. chemistry</a:t>
            </a:r>
          </a:p>
          <a:p>
            <a:r>
              <a:rPr lang="en-US" dirty="0"/>
              <a:t>Linking to Linked </a:t>
            </a:r>
            <a:r>
              <a:rPr lang="en-US" b="1" dirty="0"/>
              <a:t>Data Cloud</a:t>
            </a:r>
          </a:p>
          <a:p>
            <a:r>
              <a:rPr lang="en-US" dirty="0"/>
              <a:t>Mining documents by words, e.g. </a:t>
            </a:r>
            <a:r>
              <a:rPr lang="en-US" b="1" dirty="0"/>
              <a:t>lithium battery</a:t>
            </a:r>
            <a:r>
              <a:rPr lang="en-US" dirty="0"/>
              <a:t> </a:t>
            </a:r>
          </a:p>
          <a:p>
            <a:r>
              <a:rPr lang="en-US" dirty="0"/>
              <a:t>Mining documents by data, e.g. </a:t>
            </a:r>
            <a:r>
              <a:rPr lang="en-US" b="1" dirty="0"/>
              <a:t>cell dimension</a:t>
            </a:r>
          </a:p>
          <a:p>
            <a:r>
              <a:rPr lang="en-US" dirty="0"/>
              <a:t>Contractual process (ICD-10-CM) </a:t>
            </a:r>
            <a:r>
              <a:rPr lang="en-US" b="1" dirty="0"/>
              <a:t>US insurance</a:t>
            </a:r>
          </a:p>
          <a:p>
            <a:r>
              <a:rPr lang="en-US" dirty="0"/>
              <a:t>Sociopolitical (DSM). Linguistic research </a:t>
            </a:r>
            <a:r>
              <a:rPr lang="en-US" b="1" dirty="0"/>
              <a:t>gender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/>
              <a:t>[1] Chemical Markup Language (</a:t>
            </a:r>
            <a:r>
              <a:rPr lang="en-US" dirty="0">
                <a:solidFill>
                  <a:srgbClr val="FF0000"/>
                </a:solidFill>
              </a:rPr>
              <a:t>Computable Reusable Object Narrative)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3971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2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D0BA81-D8BA-2A4B-BB24-9B465C03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0" y="955556"/>
            <a:ext cx="8343900" cy="509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CD3A-9018-344D-BE66-3D32B7FD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78" y="4017324"/>
            <a:ext cx="5245100" cy="257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506A4-47C0-F241-B53A-47300EB9F2FA}"/>
              </a:ext>
            </a:extLst>
          </p:cNvPr>
          <p:cNvSpPr txBox="1"/>
          <p:nvPr/>
        </p:nvSpPr>
        <p:spPr>
          <a:xfrm>
            <a:off x="3863340" y="6196778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 tooltip="Diagnostic and Statistical Manual of Mental Disorders"/>
              </a:rPr>
              <a:t>Diagnostic and Statistical Manual of Mental Disorders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9321B-D67A-C943-9E7F-07AA87D3E295}"/>
              </a:ext>
            </a:extLst>
          </p:cNvPr>
          <p:cNvSpPr txBox="1"/>
          <p:nvPr/>
        </p:nvSpPr>
        <p:spPr>
          <a:xfrm>
            <a:off x="546262" y="358075"/>
            <a:ext cx="8597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Ontologies constrain/enhance the way we think and talk</a:t>
            </a:r>
          </a:p>
        </p:txBody>
      </p:sp>
    </p:spTree>
    <p:extLst>
      <p:ext uri="{BB962C8B-B14F-4D97-AF65-F5344CB8AC3E}">
        <p14:creationId xmlns:p14="http://schemas.microsoft.com/office/powerpoint/2010/main" val="150118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CFEA-DE44-644C-9B96-06D2F84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ontologies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074F-7BF8-4F4D-98CC-3E1A7002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417" y="1600201"/>
            <a:ext cx="876858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Authoritative bodies</a:t>
            </a:r>
          </a:p>
          <a:p>
            <a:pPr lvl="1"/>
            <a:r>
              <a:rPr lang="en-US" dirty="0"/>
              <a:t>Government and NGO (CERN, NIH, EBI, Brookhaven)</a:t>
            </a:r>
          </a:p>
          <a:p>
            <a:pPr lvl="1"/>
            <a:r>
              <a:rPr lang="en-US" dirty="0"/>
              <a:t>Learned societies (</a:t>
            </a:r>
            <a:r>
              <a:rPr lang="en-US" dirty="0" err="1"/>
              <a:t>IUCr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Major labs </a:t>
            </a:r>
          </a:p>
          <a:p>
            <a:r>
              <a:rPr lang="en-US" dirty="0"/>
              <a:t>Industry </a:t>
            </a:r>
          </a:p>
          <a:p>
            <a:r>
              <a:rPr lang="en-US" dirty="0"/>
              <a:t>Community</a:t>
            </a:r>
          </a:p>
          <a:p>
            <a:pPr lvl="1"/>
            <a:r>
              <a:rPr lang="en-US" dirty="0"/>
              <a:t>Researchers [1]</a:t>
            </a:r>
          </a:p>
          <a:p>
            <a:pPr lvl="1"/>
            <a:r>
              <a:rPr lang="en-US" dirty="0"/>
              <a:t>Wikidata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Long-term ontologies come from years of dedicated human effort, especially as support is needed.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Adoption requires consistency, running code, tutorials, support, users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[1] In our current projects (e.g. battery materials, or terpene synthases) we use </a:t>
            </a:r>
            <a:r>
              <a:rPr lang="en-US" b="1" dirty="0">
                <a:solidFill>
                  <a:srgbClr val="FF0000"/>
                </a:solidFill>
              </a:rPr>
              <a:t>multiple rapid small linked dictionaries and Wikidata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4301-83E5-4F41-8AAA-B9502528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 in practice</a:t>
            </a:r>
          </a:p>
        </p:txBody>
      </p:sp>
    </p:spTree>
    <p:extLst>
      <p:ext uri="{BB962C8B-B14F-4D97-AF65-F5344CB8AC3E}">
        <p14:creationId xmlns:p14="http://schemas.microsoft.com/office/powerpoint/2010/main" val="2479369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7506</TotalTime>
  <Words>2556</Words>
  <Application>Microsoft Macintosh PowerPoint</Application>
  <PresentationFormat>On-screen Show (4:3)</PresentationFormat>
  <Paragraphs>383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-apple-system</vt:lpstr>
      <vt:lpstr>Arial</vt:lpstr>
      <vt:lpstr>Calibri</vt:lpstr>
      <vt:lpstr>Courier New</vt:lpstr>
      <vt:lpstr>Office Theme</vt:lpstr>
      <vt:lpstr>PowerPoint Presentation</vt:lpstr>
      <vt:lpstr>Ontologies support a </vt:lpstr>
      <vt:lpstr>PowerPoint Presentation</vt:lpstr>
      <vt:lpstr>PowerPoint Presentation</vt:lpstr>
      <vt:lpstr>What’s an Ontology? And its purpose?</vt:lpstr>
      <vt:lpstr>Why ontologies?</vt:lpstr>
      <vt:lpstr>PowerPoint Presentation</vt:lpstr>
      <vt:lpstr>Where do ontologies come from?</vt:lpstr>
      <vt:lpstr>Ontologies in practice</vt:lpstr>
      <vt:lpstr>http://chemicaltagger.ch.cam.ac.uk/</vt:lpstr>
      <vt:lpstr>http://chemicaltagger.ch.cam.ac.uk/</vt:lpstr>
      <vt:lpstr>Materials discourse</vt:lpstr>
      <vt:lpstr>PowerPoint Presentation</vt:lpstr>
      <vt:lpstr>Crystallography: CIF where much of this began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Communal ontologies</vt:lpstr>
      <vt:lpstr>PowerPoint Presentation</vt:lpstr>
      <vt:lpstr>PowerPoint Presentation</vt:lpstr>
      <vt:lpstr>Wikidata in Linked OpenData cloud</vt:lpstr>
      <vt:lpstr>Wikidata in Linked OpenData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Search, annotation, mining</vt:lpstr>
      <vt:lpstr>PowerPoint Presentation</vt:lpstr>
      <vt:lpstr>PowerPoint Presentation</vt:lpstr>
      <vt:lpstr>We make a simple dictionary for materials</vt:lpstr>
      <vt:lpstr>Annotation using Dictionaries</vt:lpstr>
      <vt:lpstr>PowerPoint Presentation</vt:lpstr>
      <vt:lpstr>What is “Content”?</vt:lpstr>
      <vt:lpstr>What is “Content”?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Mining images with ontologies</vt:lpstr>
      <vt:lpstr>PowerPoint Presentation</vt:lpstr>
      <vt:lpstr>PowerPoint Presentation</vt:lpstr>
      <vt:lpstr>Mining data from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Document Sources</vt:lpstr>
      <vt:lpstr>UK Theses (EThOS)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269</cp:revision>
  <dcterms:created xsi:type="dcterms:W3CDTF">2018-09-02T20:07:35Z</dcterms:created>
  <dcterms:modified xsi:type="dcterms:W3CDTF">2021-10-05T11:46:57Z</dcterms:modified>
</cp:coreProperties>
</file>